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Tinos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C6A656C-E253-44DB-9B46-03250B85CBF7}">
  <a:tblStyle styleId="{3C6A656C-E253-44DB-9B46-03250B85CBF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FB8FE17E-C17C-4D71-B0CE-0CF0449B6A62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EE7E7"/>
          </a:solidFill>
        </a:fill>
      </a:tcStyle>
    </a:wholeTbl>
    <a:band1H>
      <a:tcTxStyle/>
      <a:tcStyle>
        <a:fill>
          <a:solidFill>
            <a:srgbClr val="DCCCCC"/>
          </a:solidFill>
        </a:fill>
      </a:tcStyle>
    </a:band1H>
    <a:band2H>
      <a:tcTxStyle/>
    </a:band2H>
    <a:band1V>
      <a:tcTxStyle/>
      <a:tcStyle>
        <a:fill>
          <a:solidFill>
            <a:srgbClr val="DCCCCC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EE7E7"/>
          </a:solidFill>
        </a:fill>
      </a:tcStyle>
    </a:lastRow>
    <a:seCell>
      <a:tcTxStyle/>
    </a:seCell>
    <a:swCell>
      <a:tcTxStyle/>
    </a:swCell>
    <a:firstRow>
      <a:tcTxStyle b="on" i="off"/>
      <a:tcStyle>
        <a:fill>
          <a:solidFill>
            <a:srgbClr val="EEE7E7"/>
          </a:solidFill>
        </a:fill>
      </a:tcStyle>
    </a:firstRow>
    <a:neCell>
      <a:tcTxStyle/>
    </a:neCell>
    <a:nwCell>
      <a:tcTxStyle/>
    </a:nwCell>
  </a:tblStyle>
  <a:tblStyle styleId="{190B0F36-CA60-428E-971A-D607765CB661}" styleName="Table_2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CF3"/>
          </a:solidFill>
        </a:fill>
      </a:tcStyle>
    </a:wholeTbl>
    <a:band1H>
      <a:tcTxStyle/>
      <a:tcStyle>
        <a:fill>
          <a:solidFill>
            <a:srgbClr val="CDD7E6"/>
          </a:solidFill>
        </a:fill>
      </a:tcStyle>
    </a:band1H>
    <a:band2H>
      <a:tcTxStyle/>
    </a:band2H>
    <a:band1V>
      <a:tcTxStyle/>
      <a:tcStyle>
        <a:fill>
          <a:solidFill>
            <a:srgbClr val="CDD7E6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7ECF3"/>
          </a:solidFill>
        </a:fill>
      </a:tcStyle>
    </a:lastRow>
    <a:seCell>
      <a:tcTxStyle/>
    </a:seCell>
    <a:swCell>
      <a:tcTxStyle/>
    </a:swCell>
    <a:firstRow>
      <a:tcTxStyle b="on" i="off"/>
      <a:tcStyle>
        <a:fill>
          <a:solidFill>
            <a:srgbClr val="E7ECF3"/>
          </a:solidFill>
        </a:fill>
      </a:tcStyle>
    </a:firstRow>
    <a:neCell>
      <a:tcTxStyle/>
    </a:neCell>
    <a:nwCell>
      <a:tcTxStyle/>
    </a:nwCell>
  </a:tblStyle>
  <a:tblStyle styleId="{2EFAFDA5-BFE3-4E03-85C1-A3C3950E4B02}" styleName="Table_3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DECF7"/>
          </a:solidFill>
        </a:fill>
      </a:tcStyle>
    </a:wholeTbl>
    <a:band1H>
      <a:tcTxStyle/>
      <a:tcStyle>
        <a:fill>
          <a:solidFill>
            <a:srgbClr val="DAD7EE"/>
          </a:solidFill>
        </a:fill>
      </a:tcStyle>
    </a:band1H>
    <a:band2H>
      <a:tcTxStyle/>
    </a:band2H>
    <a:band1V>
      <a:tcTxStyle/>
      <a:tcStyle>
        <a:fill>
          <a:solidFill>
            <a:srgbClr val="DAD7EE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DECF7"/>
          </a:solidFill>
        </a:fill>
      </a:tcStyle>
    </a:lastRow>
    <a:seCell>
      <a:tcTxStyle/>
    </a:seCell>
    <a:swCell>
      <a:tcTxStyle/>
    </a:swCell>
    <a:firstRow>
      <a:tcTxStyle b="on" i="off"/>
      <a:tcStyle>
        <a:fill>
          <a:solidFill>
            <a:srgbClr val="EDECF7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no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Tinos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Tinos-italic.fntdata"/><Relationship Id="rId6" Type="http://schemas.openxmlformats.org/officeDocument/2006/relationships/slide" Target="slides/slide1.xml"/><Relationship Id="rId18" Type="http://schemas.openxmlformats.org/officeDocument/2006/relationships/font" Target="fonts/Tino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60382" y="207917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解題-畢業典禮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898454" y="4232457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68282" y="2015372"/>
            <a:ext cx="1624017" cy="1624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50280" y="2015372"/>
            <a:ext cx="1624017" cy="1624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2" name="Google Shape;152;p16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53" name="Google Shape;15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31078" y="0"/>
            <a:ext cx="554676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6"/>
          <p:cNvSpPr txBox="1"/>
          <p:nvPr/>
        </p:nvSpPr>
        <p:spPr>
          <a:xfrm rot="5400000">
            <a:off x="394390" y="2432027"/>
            <a:ext cx="2231832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zh-TW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(泡沫排序法)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6"/>
          <p:cNvSpPr/>
          <p:nvPr/>
        </p:nvSpPr>
        <p:spPr>
          <a:xfrm>
            <a:off x="3634740" y="2362200"/>
            <a:ext cx="1714500" cy="209550"/>
          </a:xfrm>
          <a:prstGeom prst="rect">
            <a:avLst/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6"/>
          <p:cNvSpPr/>
          <p:nvPr/>
        </p:nvSpPr>
        <p:spPr>
          <a:xfrm>
            <a:off x="6080760" y="3169920"/>
            <a:ext cx="1714500" cy="209550"/>
          </a:xfrm>
          <a:prstGeom prst="rect">
            <a:avLst/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6"/>
          <p:cNvSpPr txBox="1"/>
          <p:nvPr/>
        </p:nvSpPr>
        <p:spPr>
          <a:xfrm>
            <a:off x="5962180" y="2191640"/>
            <a:ext cx="1714500" cy="738664"/>
          </a:xfrm>
          <a:prstGeom prst="rect">
            <a:avLst/>
          </a:prstGeom>
          <a:solidFill>
            <a:srgbClr val="DCEDF0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若前一位同學</a:t>
            </a:r>
            <a:r>
              <a:rPr b="1" i="0" lang="zh-TW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大於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後一位同學才交換</a:t>
            </a:r>
            <a:endParaRPr b="1" i="0" sz="14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（</a:t>
            </a:r>
            <a:r>
              <a:rPr b="1" i="0" lang="zh-TW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”等於”</a:t>
            </a:r>
            <a:r>
              <a:rPr b="1" i="0" lang="zh-TW" sz="1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不交換）</a:t>
            </a:r>
            <a:endParaRPr b="1" i="0" sz="14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6"/>
          <p:cNvSpPr txBox="1"/>
          <p:nvPr/>
        </p:nvSpPr>
        <p:spPr>
          <a:xfrm>
            <a:off x="5687860" y="1131064"/>
            <a:ext cx="2171700" cy="738664"/>
          </a:xfrm>
          <a:prstGeom prst="rect">
            <a:avLst/>
          </a:prstGeom>
          <a:solidFill>
            <a:srgbClr val="DCEDF0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因為</a:t>
            </a:r>
            <a:r>
              <a:rPr b="1" i="0" lang="zh-TW" sz="1400" u="sng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學號開頭</a:t>
            </a:r>
            <a:r>
              <a:rPr b="1" i="0" lang="zh-TW" sz="1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1" i="0" lang="zh-TW" sz="1400" u="sng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學院代碼</a:t>
            </a:r>
            <a:r>
              <a:rPr b="1" i="0" lang="zh-TW" sz="1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皆相同時，須</a:t>
            </a:r>
            <a:r>
              <a:rPr b="1" i="0" lang="zh-TW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按照報名順序排列。</a:t>
            </a:r>
            <a:endParaRPr/>
          </a:p>
        </p:txBody>
      </p:sp>
      <p:sp>
        <p:nvSpPr>
          <p:cNvPr id="159" name="Google Shape;159;p16"/>
          <p:cNvSpPr/>
          <p:nvPr/>
        </p:nvSpPr>
        <p:spPr>
          <a:xfrm>
            <a:off x="6680921" y="1882140"/>
            <a:ext cx="245659" cy="3095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4"/>
          </a:solidFill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65" name="Google Shape;165;p17"/>
          <p:cNvPicPr preferRelativeResize="0"/>
          <p:nvPr/>
        </p:nvPicPr>
        <p:blipFill rotWithShape="1">
          <a:blip r:embed="rId3">
            <a:alphaModFix/>
          </a:blip>
          <a:srcRect b="0" l="474" r="0" t="0"/>
          <a:stretch/>
        </p:blipFill>
        <p:spPr>
          <a:xfrm>
            <a:off x="2689860" y="0"/>
            <a:ext cx="496138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7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7" name="Google Shape;167;p17"/>
          <p:cNvSpPr txBox="1"/>
          <p:nvPr/>
        </p:nvSpPr>
        <p:spPr>
          <a:xfrm rot="5400000">
            <a:off x="424541" y="2462507"/>
            <a:ext cx="2231832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zh-TW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(使用結構)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7"/>
          <p:cNvSpPr/>
          <p:nvPr/>
        </p:nvSpPr>
        <p:spPr>
          <a:xfrm>
            <a:off x="3017520" y="3947160"/>
            <a:ext cx="2979420" cy="350520"/>
          </a:xfrm>
          <a:prstGeom prst="rect">
            <a:avLst/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7"/>
          <p:cNvSpPr txBox="1"/>
          <p:nvPr/>
        </p:nvSpPr>
        <p:spPr>
          <a:xfrm>
            <a:off x="5711574" y="2571750"/>
            <a:ext cx="2263141" cy="1169551"/>
          </a:xfrm>
          <a:prstGeom prst="rect">
            <a:avLst/>
          </a:prstGeom>
          <a:solidFill>
            <a:srgbClr val="DCEDF0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7F8B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遇到相同排序順位時，</a:t>
            </a:r>
            <a:endParaRPr b="0" i="0" sz="1400" u="none" cap="none" strike="noStrike">
              <a:solidFill>
                <a:srgbClr val="3D7F8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7F8B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若希望</a:t>
            </a:r>
            <a:r>
              <a:rPr b="1" i="0" lang="zh-TW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依照</a:t>
            </a:r>
            <a:r>
              <a:rPr b="1" i="0" lang="zh-TW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輸入順序</a:t>
            </a:r>
            <a:r>
              <a:rPr b="1" i="0" lang="zh-TW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輸出</a:t>
            </a:r>
            <a:r>
              <a:rPr b="0" i="0" lang="zh-TW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endParaRPr b="0" i="0" sz="1400" u="none" cap="none" strike="noStrike">
              <a:solidFill>
                <a:srgbClr val="3D7F8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7F8B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要使用：</a:t>
            </a:r>
            <a:r>
              <a:rPr b="1" i="0" lang="zh-TW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stable_sort()。</a:t>
            </a:r>
            <a:endParaRPr b="1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7F8B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若</a:t>
            </a:r>
            <a:r>
              <a:rPr b="0" i="0" lang="zh-TW" sz="1400" u="sng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不需</a:t>
            </a:r>
            <a:r>
              <a:rPr b="0" i="0" lang="zh-TW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依照輸入順序，</a:t>
            </a:r>
            <a:endParaRPr b="0" i="0" sz="1400" u="none" cap="none" strike="noStrike">
              <a:solidFill>
                <a:srgbClr val="3D7F8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7F8B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可使用：</a:t>
            </a:r>
            <a:r>
              <a:rPr b="1" i="0" lang="zh-TW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sort()。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2019300" y="891477"/>
            <a:ext cx="6088380" cy="2400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zh-TW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七龍大學要舉行畢業典禮了，學務處正在處理學生上台領取畢業證書的順序表 。 依照往例， </a:t>
            </a:r>
            <a:r>
              <a:rPr b="1" i="0" lang="zh-TW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同一學院的學生會排在一起</a:t>
            </a:r>
            <a:r>
              <a:rPr b="0" i="0" lang="zh-TW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 然後以</a:t>
            </a:r>
            <a:r>
              <a:rPr b="1" i="0" lang="zh-TW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學士班、碩士班、博士班的順序</a:t>
            </a:r>
            <a:r>
              <a:rPr b="0" i="0" lang="zh-TW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上台，若為同一學制，則依</a:t>
            </a:r>
            <a:r>
              <a:rPr b="1" i="0" lang="zh-TW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報名順序</a:t>
            </a:r>
            <a:r>
              <a:rPr b="0" i="0" lang="zh-TW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上台。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zh-TW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七龍大學之學生學號共9 碼，由 8 位數字與 1 位大寫英 文字母所組成，開頭數字 4 、 6 、 8 分別依序代表學士、碩士與博士，而學號最後的英文字母則為學院代碼 A 運休學院 、 E 教育學院、 H 科技 學院、 I 國社學院、 L 文學院 、 M 音樂學院 、 O 管理學院 、 S 理 學院 、 T 藝術學院 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zh-TW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學務處已收到所有報名參加畢業典禮的學生學號，需要你協助撰寫一個程式來列出學生上台的順序表。</a:t>
            </a:r>
            <a:endParaRPr/>
          </a:p>
        </p:txBody>
      </p:sp>
      <p:sp>
        <p:nvSpPr>
          <p:cNvPr id="51" name="Google Shape;51;p8"/>
          <p:cNvSpPr/>
          <p:nvPr/>
        </p:nvSpPr>
        <p:spPr>
          <a:xfrm>
            <a:off x="2019300" y="3297916"/>
            <a:ext cx="6324600" cy="954107"/>
          </a:xfrm>
          <a:prstGeom prst="rect">
            <a:avLst/>
          </a:prstGeom>
          <a:solidFill>
            <a:srgbClr val="BADBE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555D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28555D"/>
                </a:solidFill>
                <a:latin typeface="Arial"/>
                <a:ea typeface="Arial"/>
                <a:cs typeface="Arial"/>
                <a:sym typeface="Arial"/>
              </a:rPr>
              <a:t>※排序規則如下：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555D"/>
              </a:buClr>
              <a:buSzPts val="1400"/>
              <a:buFont typeface="Arial"/>
              <a:buAutoNum type="arabicPeriod"/>
            </a:pPr>
            <a:r>
              <a:rPr b="1" i="0" lang="zh-TW" sz="1400" u="none" cap="none" strike="noStrike">
                <a:solidFill>
                  <a:srgbClr val="28555D"/>
                </a:solidFill>
                <a:latin typeface="Arial"/>
                <a:ea typeface="Arial"/>
                <a:cs typeface="Arial"/>
                <a:sym typeface="Arial"/>
              </a:rPr>
              <a:t>依照學院代碼A~Z的順序排列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555D"/>
              </a:buClr>
              <a:buSzPts val="1400"/>
              <a:buFont typeface="Arial"/>
              <a:buAutoNum type="arabicPeriod"/>
            </a:pPr>
            <a:r>
              <a:rPr b="1" i="0" lang="zh-TW" sz="1400" u="none" cap="none" strike="noStrike">
                <a:solidFill>
                  <a:srgbClr val="28555D"/>
                </a:solidFill>
                <a:latin typeface="Arial"/>
                <a:ea typeface="Arial"/>
                <a:cs typeface="Arial"/>
                <a:sym typeface="Arial"/>
              </a:rPr>
              <a:t>若學院代碼相同，依學號開頭大到小排列，4 (學士) 🡪 6 (碩士) 🡪 8 (博士)</a:t>
            </a:r>
            <a:endParaRPr b="1" i="0" sz="1400" u="none" cap="none" strike="noStrike">
              <a:solidFill>
                <a:srgbClr val="28555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555D"/>
              </a:buClr>
              <a:buSzPts val="1400"/>
              <a:buFont typeface="Arial"/>
              <a:buAutoNum type="arabicPeriod"/>
            </a:pPr>
            <a:r>
              <a:rPr b="1" i="0" lang="zh-TW" sz="1400" u="none" cap="none" strike="noStrike">
                <a:solidFill>
                  <a:srgbClr val="28555D"/>
                </a:solidFill>
                <a:latin typeface="Arial"/>
                <a:ea typeface="Arial"/>
                <a:cs typeface="Arial"/>
                <a:sym typeface="Arial"/>
              </a:rPr>
              <a:t>若學院代碼、學號開頭皆相同，則依報名順序排列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7" name="Google Shape;57;p9"/>
          <p:cNvSpPr/>
          <p:nvPr/>
        </p:nvSpPr>
        <p:spPr>
          <a:xfrm>
            <a:off x="1615533" y="741089"/>
            <a:ext cx="6730341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第一行輸入一個正整數 </a:t>
            </a:r>
            <a:r>
              <a:rPr b="0" i="1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100)，表示共有幾位學生；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接著輸入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行，每行皆有一個</a:t>
            </a:r>
            <a:r>
              <a:rPr b="1" i="0" lang="zh-TW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學號</a:t>
            </a:r>
            <a:r>
              <a:rPr b="1" i="1" lang="zh-TW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ID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，ID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為9個字元，由8個數字與一個英文大寫字母所組成）及</a:t>
            </a:r>
            <a:r>
              <a:rPr b="1" i="0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英文姓名</a:t>
            </a:r>
            <a:r>
              <a:rPr b="1" i="1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（1≤ |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s|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10，即姓名不超過10個字元），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與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中間以空白區隔。</a:t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8" name="Google Shape;58;p9"/>
          <p:cNvSpPr/>
          <p:nvPr/>
        </p:nvSpPr>
        <p:spPr>
          <a:xfrm>
            <a:off x="1615533" y="2316584"/>
            <a:ext cx="236972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共輸出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行，每行為「學院代碼: 英文姓名」。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冒號和姓名中間有一個空白。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9" name="Google Shape;59;p9"/>
          <p:cNvGraphicFramePr/>
          <p:nvPr/>
        </p:nvGraphicFramePr>
        <p:xfrm>
          <a:off x="4310864" y="2209697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{3C6A656C-E253-44DB-9B46-03250B85CBF7}</a:tableStyleId>
              </a:tblPr>
              <a:tblGrid>
                <a:gridCol w="2106800"/>
                <a:gridCol w="1587375"/>
              </a:tblGrid>
              <a:tr h="959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60547020S</a:t>
                      </a: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Wayne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40547036S</a:t>
                      </a: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Lisa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40707001A</a:t>
                      </a: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Alber</a:t>
                      </a:r>
                      <a:endParaRPr b="0" i="0" sz="1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80652135E</a:t>
                      </a: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Frank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40923313A</a:t>
                      </a: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Roger</a:t>
                      </a:r>
                      <a:endParaRPr b="0" i="0" sz="14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A: Alber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A: Roger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E: Frank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S: Lisa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S: Wayne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5" name="Google Shape;65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排序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7" name="Google Shape;67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0280" y="1248282"/>
            <a:ext cx="2614613" cy="2614613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0"/>
          <p:cNvSpPr/>
          <p:nvPr/>
        </p:nvSpPr>
        <p:spPr>
          <a:xfrm>
            <a:off x="4533579" y="4224837"/>
            <a:ext cx="40847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[author link]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4" name="Google Shape;74;p11"/>
          <p:cNvSpPr txBox="1"/>
          <p:nvPr>
            <p:ph type="title"/>
          </p:nvPr>
        </p:nvSpPr>
        <p:spPr>
          <a:xfrm>
            <a:off x="1568402" y="679843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字串</a:t>
            </a:r>
            <a:endParaRPr/>
          </a:p>
        </p:txBody>
      </p:sp>
      <p:pic>
        <p:nvPicPr>
          <p:cNvPr id="75" name="Google Shape;75;p11"/>
          <p:cNvPicPr preferRelativeResize="0"/>
          <p:nvPr/>
        </p:nvPicPr>
        <p:blipFill rotWithShape="1">
          <a:blip r:embed="rId3">
            <a:alphaModFix/>
          </a:blip>
          <a:srcRect b="80800" l="4528" r="34063" t="15852"/>
          <a:stretch/>
        </p:blipFill>
        <p:spPr>
          <a:xfrm>
            <a:off x="3067044" y="2991243"/>
            <a:ext cx="3943356" cy="1993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6" name="Google Shape;76;p11"/>
          <p:cNvGraphicFramePr/>
          <p:nvPr/>
        </p:nvGraphicFramePr>
        <p:xfrm>
          <a:off x="2557598" y="223871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{3C6A656C-E253-44DB-9B46-03250B85CBF7}</a:tableStyleId>
              </a:tblPr>
              <a:tblGrid>
                <a:gridCol w="386525"/>
                <a:gridCol w="386525"/>
                <a:gridCol w="386525"/>
                <a:gridCol w="386525"/>
                <a:gridCol w="386525"/>
                <a:gridCol w="3865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zh-TW" sz="1600" u="none" cap="none" strike="noStrike"/>
                        <a:t>W</a:t>
                      </a:r>
                      <a:endParaRPr b="0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zh-TW" sz="1600" u="none" cap="none" strike="noStrike"/>
                        <a:t>a</a:t>
                      </a:r>
                      <a:endParaRPr b="0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zh-TW" sz="1600" u="none" cap="none" strike="noStrike"/>
                        <a:t>y</a:t>
                      </a:r>
                      <a:endParaRPr b="0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zh-TW" sz="1600" u="none" cap="none" strike="noStrike"/>
                        <a:t>n</a:t>
                      </a:r>
                      <a:endParaRPr b="0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zh-TW" sz="1600" u="none" cap="none" strike="noStrike"/>
                        <a:t>e</a:t>
                      </a:r>
                      <a:endParaRPr b="0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zh-TW" sz="1600" u="none" cap="none" strike="noStrike">
                          <a:solidFill>
                            <a:srgbClr val="FF0000"/>
                          </a:solidFill>
                        </a:rPr>
                        <a:t>\0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77" name="Google Shape;77;p11"/>
          <p:cNvSpPr txBox="1"/>
          <p:nvPr/>
        </p:nvSpPr>
        <p:spPr>
          <a:xfrm>
            <a:off x="1904999" y="1790700"/>
            <a:ext cx="217932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輸入：Wayne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1"/>
          <p:cNvSpPr/>
          <p:nvPr/>
        </p:nvSpPr>
        <p:spPr>
          <a:xfrm rot="-5400000">
            <a:off x="2260961" y="2262480"/>
            <a:ext cx="213360" cy="33855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1"/>
          <p:cNvSpPr txBox="1"/>
          <p:nvPr/>
        </p:nvSpPr>
        <p:spPr>
          <a:xfrm>
            <a:off x="5199290" y="2081489"/>
            <a:ext cx="2916010" cy="523220"/>
          </a:xfrm>
          <a:prstGeom prst="rect">
            <a:avLst/>
          </a:prstGeom>
          <a:solidFill>
            <a:srgbClr val="E7EFD7"/>
          </a:solidFill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552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455520"/>
                </a:solidFill>
                <a:latin typeface="Arial"/>
                <a:ea typeface="Arial"/>
                <a:cs typeface="Arial"/>
                <a:sym typeface="Arial"/>
              </a:rPr>
              <a:t>字串結尾有終結符號 ” \0 ” ，</a:t>
            </a:r>
            <a:endParaRPr b="1" i="0" sz="1400" u="none" cap="none" strike="noStrike">
              <a:solidFill>
                <a:srgbClr val="4555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552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455520"/>
                </a:solidFill>
                <a:latin typeface="Arial"/>
                <a:ea typeface="Arial"/>
                <a:cs typeface="Arial"/>
                <a:sym typeface="Arial"/>
              </a:rPr>
              <a:t>若最大位數有N，則陣列需開N+1。</a:t>
            </a:r>
            <a:endParaRPr/>
          </a:p>
        </p:txBody>
      </p:sp>
      <p:pic>
        <p:nvPicPr>
          <p:cNvPr id="80" name="Google Shape;80;p11"/>
          <p:cNvPicPr preferRelativeResize="0"/>
          <p:nvPr/>
        </p:nvPicPr>
        <p:blipFill rotWithShape="1">
          <a:blip r:embed="rId3">
            <a:alphaModFix/>
          </a:blip>
          <a:srcRect b="65630" l="4528" r="34063" t="22113"/>
          <a:stretch/>
        </p:blipFill>
        <p:spPr>
          <a:xfrm>
            <a:off x="3067044" y="3190590"/>
            <a:ext cx="3943356" cy="729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6" name="Google Shape;86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泡沫排序法(Bubble Sort)</a:t>
            </a:r>
            <a:endParaRPr sz="2400"/>
          </a:p>
        </p:txBody>
      </p:sp>
      <p:sp>
        <p:nvSpPr>
          <p:cNvPr id="87" name="Google Shape;87;p12"/>
          <p:cNvSpPr txBox="1"/>
          <p:nvPr/>
        </p:nvSpPr>
        <p:spPr>
          <a:xfrm>
            <a:off x="1828800" y="1419275"/>
            <a:ext cx="652272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比較相鄰的兩個元素，若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前面的元素 &gt; 後一個元素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就進行交換。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重複進行此動作直到最後面，</a:t>
            </a:r>
            <a:r>
              <a:rPr b="1" i="0" lang="zh-TW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最後一個元素將會是最大值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每次比較到上一輪的最後一個元素。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重複進行以上動作直到沒有元素需要比較。</a:t>
            </a:r>
            <a:endParaRPr/>
          </a:p>
        </p:txBody>
      </p:sp>
      <p:graphicFrame>
        <p:nvGraphicFramePr>
          <p:cNvPr id="88" name="Google Shape;88;p12"/>
          <p:cNvGraphicFramePr/>
          <p:nvPr/>
        </p:nvGraphicFramePr>
        <p:xfrm>
          <a:off x="1760220" y="244287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9" name="Google Shape;89;p12"/>
          <p:cNvGraphicFramePr/>
          <p:nvPr/>
        </p:nvGraphicFramePr>
        <p:xfrm>
          <a:off x="1760220" y="28564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0" name="Google Shape;90;p12"/>
          <p:cNvGraphicFramePr/>
          <p:nvPr/>
        </p:nvGraphicFramePr>
        <p:xfrm>
          <a:off x="1760220" y="327001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1" name="Google Shape;91;p12"/>
          <p:cNvGraphicFramePr/>
          <p:nvPr/>
        </p:nvGraphicFramePr>
        <p:xfrm>
          <a:off x="1760220" y="36835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2" name="Google Shape;92;p12"/>
          <p:cNvGraphicFramePr/>
          <p:nvPr/>
        </p:nvGraphicFramePr>
        <p:xfrm>
          <a:off x="1760220" y="40971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3" name="Google Shape;93;p12"/>
          <p:cNvGraphicFramePr/>
          <p:nvPr/>
        </p:nvGraphicFramePr>
        <p:xfrm>
          <a:off x="3451860" y="244287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4" name="Google Shape;94;p12"/>
          <p:cNvGraphicFramePr/>
          <p:nvPr/>
        </p:nvGraphicFramePr>
        <p:xfrm>
          <a:off x="3451860" y="28564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5" name="Google Shape;95;p12"/>
          <p:cNvGraphicFramePr/>
          <p:nvPr/>
        </p:nvGraphicFramePr>
        <p:xfrm>
          <a:off x="3451860" y="327001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6" name="Google Shape;96;p12"/>
          <p:cNvGraphicFramePr/>
          <p:nvPr/>
        </p:nvGraphicFramePr>
        <p:xfrm>
          <a:off x="3451860" y="36835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7" name="Google Shape;97;p12"/>
          <p:cNvGraphicFramePr/>
          <p:nvPr/>
        </p:nvGraphicFramePr>
        <p:xfrm>
          <a:off x="5143500" y="244287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8" name="Google Shape;98;p12"/>
          <p:cNvGraphicFramePr/>
          <p:nvPr/>
        </p:nvGraphicFramePr>
        <p:xfrm>
          <a:off x="5143500" y="28564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9" name="Google Shape;99;p12"/>
          <p:cNvGraphicFramePr/>
          <p:nvPr/>
        </p:nvGraphicFramePr>
        <p:xfrm>
          <a:off x="5143500" y="327001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D073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0" name="Google Shape;100;p12"/>
          <p:cNvGraphicFramePr/>
          <p:nvPr/>
        </p:nvGraphicFramePr>
        <p:xfrm>
          <a:off x="6835140" y="244287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1" name="Google Shape;101;p12"/>
          <p:cNvGraphicFramePr/>
          <p:nvPr/>
        </p:nvGraphicFramePr>
        <p:xfrm>
          <a:off x="6835140" y="28564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{FB8FE17E-C17C-4D71-B0CE-0CF0449B6A62}</a:tableStyleId>
              </a:tblPr>
              <a:tblGrid>
                <a:gridCol w="291075"/>
                <a:gridCol w="291075"/>
                <a:gridCol w="291075"/>
                <a:gridCol w="291075"/>
                <a:gridCol w="291075"/>
              </a:tblGrid>
              <a:tr h="3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E7C586"/>
                    </a:solidFill>
                  </a:tcPr>
                </a:tc>
              </a:tr>
            </a:tbl>
          </a:graphicData>
        </a:graphic>
      </p:graphicFrame>
      <p:sp>
        <p:nvSpPr>
          <p:cNvPr id="102" name="Google Shape;102;p12"/>
          <p:cNvSpPr/>
          <p:nvPr/>
        </p:nvSpPr>
        <p:spPr>
          <a:xfrm>
            <a:off x="7383780" y="3950991"/>
            <a:ext cx="167640" cy="198120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2"/>
          <p:cNvSpPr txBox="1"/>
          <p:nvPr/>
        </p:nvSpPr>
        <p:spPr>
          <a:xfrm>
            <a:off x="7551420" y="3896162"/>
            <a:ext cx="8991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比較的值</a:t>
            </a:r>
            <a:endParaRPr/>
          </a:p>
        </p:txBody>
      </p:sp>
      <p:sp>
        <p:nvSpPr>
          <p:cNvPr id="104" name="Google Shape;104;p12"/>
          <p:cNvSpPr/>
          <p:nvPr/>
        </p:nvSpPr>
        <p:spPr>
          <a:xfrm>
            <a:off x="7383780" y="4233477"/>
            <a:ext cx="167640" cy="198120"/>
          </a:xfrm>
          <a:prstGeom prst="rect">
            <a:avLst/>
          </a:prstGeom>
          <a:solidFill>
            <a:srgbClr val="E7C586"/>
          </a:solidFill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2"/>
          <p:cNvSpPr txBox="1"/>
          <p:nvPr/>
        </p:nvSpPr>
        <p:spPr>
          <a:xfrm>
            <a:off x="7551420" y="4178648"/>
            <a:ext cx="8991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確定的值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1" name="Google Shape;111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也可以     每次都找出最小的直接印出來</a:t>
            </a:r>
            <a:endParaRPr/>
          </a:p>
        </p:txBody>
      </p:sp>
      <p:sp>
        <p:nvSpPr>
          <p:cNvPr id="112" name="Google Shape;112;p13"/>
          <p:cNvSpPr/>
          <p:nvPr/>
        </p:nvSpPr>
        <p:spPr>
          <a:xfrm>
            <a:off x="2941320" y="970265"/>
            <a:ext cx="312420" cy="19812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3" name="Google Shape;113;p13"/>
          <p:cNvGraphicFramePr/>
          <p:nvPr/>
        </p:nvGraphicFramePr>
        <p:xfrm>
          <a:off x="1950720" y="170814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{190B0F36-CA60-428E-971A-D607765CB661}</a:tableStyleId>
              </a:tblPr>
              <a:tblGrid>
                <a:gridCol w="430950"/>
                <a:gridCol w="430950"/>
                <a:gridCol w="430950"/>
                <a:gridCol w="430950"/>
                <a:gridCol w="430950"/>
                <a:gridCol w="430950"/>
                <a:gridCol w="430950"/>
                <a:gridCol w="430950"/>
                <a:gridCol w="4309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cap="none" strike="noStrike"/>
                        <a:t>A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cap="none" strike="noStrike"/>
                        <a:t>E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cap="none" strike="noStrike"/>
                        <a:t>H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cap="none" strike="noStrike"/>
                        <a:t>I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cap="none" strike="noStrike"/>
                        <a:t>L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cap="none" strike="noStrike"/>
                        <a:t>M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cap="none" strike="noStrike"/>
                        <a:t>O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cap="none" strike="noStrike"/>
                        <a:t>S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cap="none" strike="noStrike"/>
                        <a:t>T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14" name="Google Shape;114;p13"/>
          <p:cNvGraphicFramePr/>
          <p:nvPr/>
        </p:nvGraphicFramePr>
        <p:xfrm>
          <a:off x="6316981" y="170052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{2EFAFDA5-BFE3-4E03-85C1-A3C3950E4B02}</a:tableStyleId>
              </a:tblPr>
              <a:tblGrid>
                <a:gridCol w="430950"/>
                <a:gridCol w="430950"/>
                <a:gridCol w="4309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cap="none" strike="noStrike"/>
                        <a:t>4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cap="none" strike="noStrike"/>
                        <a:t>6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cap="none" strike="noStrike"/>
                        <a:t>8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15" name="Google Shape;115;p13"/>
          <p:cNvSpPr txBox="1"/>
          <p:nvPr/>
        </p:nvSpPr>
        <p:spPr>
          <a:xfrm>
            <a:off x="1950720" y="2781577"/>
            <a:ext cx="649223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A4 → A6 → A8 → E4 → E6 → E8 → H4 → H6 → H8 → …………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3"/>
          <p:cNvSpPr txBox="1"/>
          <p:nvPr/>
        </p:nvSpPr>
        <p:spPr>
          <a:xfrm>
            <a:off x="1679885" y="2381526"/>
            <a:ext cx="153162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※順序規則：</a:t>
            </a:r>
            <a:endParaRPr/>
          </a:p>
        </p:txBody>
      </p:sp>
      <p:sp>
        <p:nvSpPr>
          <p:cNvPr id="117" name="Google Shape;117;p13"/>
          <p:cNvSpPr txBox="1"/>
          <p:nvPr/>
        </p:nvSpPr>
        <p:spPr>
          <a:xfrm>
            <a:off x="3482340" y="1396562"/>
            <a:ext cx="10820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學院代碼</a:t>
            </a:r>
            <a:endParaRPr/>
          </a:p>
        </p:txBody>
      </p:sp>
      <p:sp>
        <p:nvSpPr>
          <p:cNvPr id="118" name="Google Shape;118;p13"/>
          <p:cNvSpPr txBox="1"/>
          <p:nvPr/>
        </p:nvSpPr>
        <p:spPr>
          <a:xfrm>
            <a:off x="6499858" y="1419275"/>
            <a:ext cx="10820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42BB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5142BB"/>
                </a:solidFill>
                <a:latin typeface="Arial"/>
                <a:ea typeface="Arial"/>
                <a:cs typeface="Arial"/>
                <a:sym typeface="Arial"/>
              </a:rPr>
              <a:t>學制編號</a:t>
            </a:r>
            <a:endParaRPr/>
          </a:p>
        </p:txBody>
      </p:sp>
      <p:sp>
        <p:nvSpPr>
          <p:cNvPr id="119" name="Google Shape;119;p13"/>
          <p:cNvSpPr txBox="1"/>
          <p:nvPr/>
        </p:nvSpPr>
        <p:spPr>
          <a:xfrm>
            <a:off x="1679884" y="3272014"/>
            <a:ext cx="649223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※想法：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每次都將所有學生從頭到尾看一遍，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把</a:t>
            </a:r>
            <a:r>
              <a:rPr b="1" i="0" lang="zh-TW" sz="16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學號開頭為4，學院代碼為A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的依序印出。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接著印出</a:t>
            </a:r>
            <a:r>
              <a:rPr b="1" i="0" lang="zh-TW" sz="16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學號開頭為6，學院代碼為A的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…….，以此類推。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14"/>
          <p:cNvGrpSpPr/>
          <p:nvPr/>
        </p:nvGrpSpPr>
        <p:grpSpPr>
          <a:xfrm>
            <a:off x="1837783" y="1323454"/>
            <a:ext cx="6335192" cy="3202826"/>
            <a:chOff x="1837783" y="1323454"/>
            <a:chExt cx="6335192" cy="3202826"/>
          </a:xfrm>
        </p:grpSpPr>
        <p:pic>
          <p:nvPicPr>
            <p:cNvPr id="125" name="Google Shape;125;p14"/>
            <p:cNvPicPr preferRelativeResize="0"/>
            <p:nvPr/>
          </p:nvPicPr>
          <p:blipFill rotWithShape="1">
            <a:blip r:embed="rId3">
              <a:alphaModFix/>
            </a:blip>
            <a:srcRect b="1075" l="0" r="0" t="40593"/>
            <a:stretch/>
          </p:blipFill>
          <p:spPr>
            <a:xfrm>
              <a:off x="1837783" y="1525955"/>
              <a:ext cx="6335192" cy="3000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4"/>
            <p:cNvPicPr preferRelativeResize="0"/>
            <p:nvPr/>
          </p:nvPicPr>
          <p:blipFill rotWithShape="1">
            <a:blip r:embed="rId3">
              <a:alphaModFix/>
            </a:blip>
            <a:srcRect b="82666" l="344" r="-345" t="13038"/>
            <a:stretch/>
          </p:blipFill>
          <p:spPr>
            <a:xfrm>
              <a:off x="1837783" y="1323454"/>
              <a:ext cx="6335192" cy="2209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14"/>
            <p:cNvSpPr/>
            <p:nvPr/>
          </p:nvSpPr>
          <p:spPr>
            <a:xfrm>
              <a:off x="7734300" y="1335083"/>
              <a:ext cx="438675" cy="22098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" name="Google Shape;128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9" name="Google Shape;129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也可以     找出最小的直接印出來</a:t>
            </a:r>
            <a:endParaRPr/>
          </a:p>
        </p:txBody>
      </p:sp>
      <p:sp>
        <p:nvSpPr>
          <p:cNvPr id="130" name="Google Shape;130;p14"/>
          <p:cNvSpPr/>
          <p:nvPr/>
        </p:nvSpPr>
        <p:spPr>
          <a:xfrm>
            <a:off x="2941320" y="970265"/>
            <a:ext cx="312420" cy="19812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4"/>
          <p:cNvSpPr/>
          <p:nvPr/>
        </p:nvSpPr>
        <p:spPr>
          <a:xfrm>
            <a:off x="3672840" y="2587325"/>
            <a:ext cx="4381500" cy="220980"/>
          </a:xfrm>
          <a:prstGeom prst="rect">
            <a:avLst/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2" name="Google Shape;132;p14"/>
          <p:cNvCxnSpPr/>
          <p:nvPr/>
        </p:nvCxnSpPr>
        <p:spPr>
          <a:xfrm flipH="1">
            <a:off x="5471160" y="2339340"/>
            <a:ext cx="175260" cy="232410"/>
          </a:xfrm>
          <a:prstGeom prst="straightConnector1">
            <a:avLst/>
          </a:prstGeom>
          <a:noFill/>
          <a:ln cap="flat" cmpd="sng" w="9525">
            <a:solidFill>
              <a:srgbClr val="347EB8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3" name="Google Shape;133;p14"/>
          <p:cNvCxnSpPr/>
          <p:nvPr/>
        </p:nvCxnSpPr>
        <p:spPr>
          <a:xfrm>
            <a:off x="7306217" y="2314865"/>
            <a:ext cx="123283" cy="256885"/>
          </a:xfrm>
          <a:prstGeom prst="straightConnector1">
            <a:avLst/>
          </a:prstGeom>
          <a:noFill/>
          <a:ln cap="flat" cmpd="sng" w="9525">
            <a:solidFill>
              <a:srgbClr val="347EB8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34" name="Google Shape;134;p14"/>
          <p:cNvSpPr txBox="1"/>
          <p:nvPr/>
        </p:nvSpPr>
        <p:spPr>
          <a:xfrm>
            <a:off x="6888480" y="2043700"/>
            <a:ext cx="10820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學院代碼</a:t>
            </a:r>
            <a:endParaRPr/>
          </a:p>
        </p:txBody>
      </p:sp>
      <p:sp>
        <p:nvSpPr>
          <p:cNvPr id="135" name="Google Shape;135;p14"/>
          <p:cNvSpPr txBox="1"/>
          <p:nvPr/>
        </p:nvSpPr>
        <p:spPr>
          <a:xfrm>
            <a:off x="5322570" y="2069611"/>
            <a:ext cx="10820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42BB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5142BB"/>
                </a:solidFill>
                <a:latin typeface="Arial"/>
                <a:ea typeface="Arial"/>
                <a:cs typeface="Arial"/>
                <a:sym typeface="Arial"/>
              </a:rPr>
              <a:t>學制編號</a:t>
            </a:r>
            <a:endParaRPr/>
          </a:p>
        </p:txBody>
      </p:sp>
      <p:sp>
        <p:nvSpPr>
          <p:cNvPr id="136" name="Google Shape;136;p14"/>
          <p:cNvSpPr/>
          <p:nvPr/>
        </p:nvSpPr>
        <p:spPr>
          <a:xfrm>
            <a:off x="7589520" y="1323454"/>
            <a:ext cx="583455" cy="284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2" name="Google Shape;142;p15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3" name="Google Shape;14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14003" y="0"/>
            <a:ext cx="633519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5"/>
          <p:cNvSpPr txBox="1"/>
          <p:nvPr/>
        </p:nvSpPr>
        <p:spPr>
          <a:xfrm rot="5400000">
            <a:off x="622576" y="2203841"/>
            <a:ext cx="177546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zh-TW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(無排序版)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/>
          <p:nvPr/>
        </p:nvSpPr>
        <p:spPr>
          <a:xfrm>
            <a:off x="3086100" y="2804160"/>
            <a:ext cx="2133600" cy="205740"/>
          </a:xfrm>
          <a:prstGeom prst="rect">
            <a:avLst/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 txBox="1"/>
          <p:nvPr/>
        </p:nvSpPr>
        <p:spPr>
          <a:xfrm>
            <a:off x="4363937" y="4208036"/>
            <a:ext cx="3352800" cy="738664"/>
          </a:xfrm>
          <a:prstGeom prst="rect">
            <a:avLst/>
          </a:prstGeom>
          <a:solidFill>
            <a:srgbClr val="DCEDF0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從頭到尾依序往下跑，在</a:t>
            </a:r>
            <a:r>
              <a:rPr b="1" i="0" lang="zh-TW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同一個條件下</a:t>
            </a:r>
            <a:endParaRPr b="1" i="0" sz="1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(EX:學制編號都為4，學院代碼都為A)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之學生將</a:t>
            </a:r>
            <a:r>
              <a:rPr b="1" i="0" lang="zh-TW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按照報名順序印出</a:t>
            </a:r>
            <a:r>
              <a:rPr b="1" i="0" lang="zh-TW" sz="1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