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Tino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493FCBC-170C-4A0A-A4CD-31EB3A70782F}">
  <a:tblStyle styleId="{0493FCBC-170C-4A0A-A4CD-31EB3A70782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321ABCAE-D9AF-4FE7-A6B1-8B2606CDAA7B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fill>
          <a:solidFill>
            <a:srgbClr val="CDD7E6"/>
          </a:solidFill>
        </a:fill>
      </a:tcStyle>
    </a:band1H>
    <a:band2H>
      <a:tcTxStyle/>
    </a:band2H>
    <a:band1V>
      <a:tcTxStyle/>
      <a:tcStyle>
        <a:fill>
          <a:solidFill>
            <a:srgbClr val="CDD7E6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7ECF3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7ECF3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Tinos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italic.fntdata"/><Relationship Id="rId14" Type="http://schemas.openxmlformats.org/officeDocument/2006/relationships/font" Target="fonts/Tinos-bold.fntdata"/><Relationship Id="rId16" Type="http://schemas.openxmlformats.org/officeDocument/2006/relationships/font" Target="fonts/Tino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hyperlink" Target="http://www.flaticon.com/?fbclid=IwAR3_xJEOVQxO0E7epvyDoEvq_sdyU6Zh-l8-UlNq7ydRGfbnTuC3gv_s4do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4084773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解題-尋寶地圖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547108" y="4171497"/>
            <a:ext cx="401584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Smashicon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8165" y="1233670"/>
            <a:ext cx="2274265" cy="2274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67963" y="1431784"/>
            <a:ext cx="647395" cy="647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8389" y="3045297"/>
            <a:ext cx="647395" cy="647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94397" y="953320"/>
            <a:ext cx="956928" cy="956928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7"/>
          <p:cNvSpPr/>
          <p:nvPr/>
        </p:nvSpPr>
        <p:spPr>
          <a:xfrm>
            <a:off x="4517453" y="3986740"/>
            <a:ext cx="40751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Good Ware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8"/>
          <p:cNvSpPr/>
          <p:nvPr/>
        </p:nvSpPr>
        <p:spPr>
          <a:xfrm>
            <a:off x="1559993" y="954966"/>
            <a:ext cx="681272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阿昂有一張藏寶圖，但圖上的標示並非完全正確。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如果藏寶圖在「轉換圖」同列與同行的總和為奇數，藏寶圖上的標示就需轉換（0變1、1變0），才會得到正確的藏寶地點！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9993" y="1774533"/>
            <a:ext cx="6794162" cy="2504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9"/>
          <p:cNvSpPr/>
          <p:nvPr/>
        </p:nvSpPr>
        <p:spPr>
          <a:xfrm>
            <a:off x="1659279" y="799029"/>
            <a:ext cx="6642851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第一行輸入兩個正整數 </a:t>
            </a:r>
            <a:r>
              <a:rPr b="1" i="1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1" i="1" lang="en-US" sz="16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(3 ≤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N，M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100) ，表示地圖的列與行數；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接下來輸入兩個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×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的地圖（圖中只有0和1），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第一個是</a:t>
            </a:r>
            <a:r>
              <a:rPr b="1" i="0" lang="en-US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藏寶圖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，第二個則是</a:t>
            </a:r>
            <a:r>
              <a:rPr b="1" i="0" lang="en-US" sz="1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轉換圖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。兩張地圖資料之間有一個空白行。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9"/>
          <p:cNvSpPr/>
          <p:nvPr/>
        </p:nvSpPr>
        <p:spPr>
          <a:xfrm>
            <a:off x="1659279" y="2058464"/>
            <a:ext cx="315656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</a:t>
            </a:r>
            <a:r>
              <a:rPr b="1" i="0" lang="en-US" sz="16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經轉換後的藏寶圖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，該圖為一個由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×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個數字組成的地圖，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其中</a:t>
            </a:r>
            <a:r>
              <a:rPr b="0" i="0" lang="en-US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每個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數字後面皆接著一個空白字元。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2" name="Google Shape;62;p9"/>
          <p:cNvGraphicFramePr/>
          <p:nvPr/>
        </p:nvGraphicFramePr>
        <p:xfrm>
          <a:off x="5225518" y="224557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{0493FCBC-170C-4A0A-A4CD-31EB3A70782F}</a:tableStyleId>
              </a:tblPr>
              <a:tblGrid>
                <a:gridCol w="1200025"/>
                <a:gridCol w="1188725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1 0 1 0 1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0 1 0 1 0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1 1 1 1 1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0 0 0 0 0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	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AB79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0 1 0 1 0 </a:t>
                      </a:r>
                      <a:endParaRPr b="0" i="0" sz="1600" u="none" cap="none" strike="noStrike">
                        <a:solidFill>
                          <a:srgbClr val="AB79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AB79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1 0 1 0 1</a:t>
                      </a:r>
                      <a:endParaRPr/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8" name="Google Shape;68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二維陣列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地圖轉換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0" name="Google Shape;70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280" y="1248282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0"/>
          <p:cNvSpPr/>
          <p:nvPr/>
        </p:nvSpPr>
        <p:spPr>
          <a:xfrm>
            <a:off x="4533579" y="422483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" name="Google Shape;77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二維陣列</a:t>
            </a:r>
            <a:endParaRPr/>
          </a:p>
        </p:txBody>
      </p:sp>
      <p:pic>
        <p:nvPicPr>
          <p:cNvPr id="78" name="Google Shape;78;p11"/>
          <p:cNvPicPr preferRelativeResize="0"/>
          <p:nvPr/>
        </p:nvPicPr>
        <p:blipFill rotWithShape="1">
          <a:blip r:embed="rId3">
            <a:alphaModFix/>
          </a:blip>
          <a:srcRect b="38202" l="7551" r="5209" t="25850"/>
          <a:stretch/>
        </p:blipFill>
        <p:spPr>
          <a:xfrm>
            <a:off x="1741863" y="2401778"/>
            <a:ext cx="3501044" cy="1600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1"/>
          <p:cNvCxnSpPr>
            <a:stCxn id="80" idx="1"/>
            <a:endCxn id="81" idx="3"/>
          </p:cNvCxnSpPr>
          <p:nvPr/>
        </p:nvCxnSpPr>
        <p:spPr>
          <a:xfrm rot="10800000">
            <a:off x="7578550" y="2522210"/>
            <a:ext cx="3033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80" name="Google Shape;80;p11"/>
          <p:cNvSpPr txBox="1"/>
          <p:nvPr/>
        </p:nvSpPr>
        <p:spPr>
          <a:xfrm>
            <a:off x="7881850" y="236832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i="0" sz="14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1"/>
          <p:cNvSpPr txBox="1"/>
          <p:nvPr/>
        </p:nvSpPr>
        <p:spPr>
          <a:xfrm>
            <a:off x="6088380" y="4154237"/>
            <a:ext cx="2743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3" name="Google Shape;83;p11"/>
          <p:cNvCxnSpPr>
            <a:endCxn id="84" idx="2"/>
          </p:cNvCxnSpPr>
          <p:nvPr/>
        </p:nvCxnSpPr>
        <p:spPr>
          <a:xfrm flipH="1" rot="10800000">
            <a:off x="6225450" y="4001978"/>
            <a:ext cx="3900" cy="1827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85" name="Google Shape;85;p11"/>
          <p:cNvSpPr txBox="1"/>
          <p:nvPr/>
        </p:nvSpPr>
        <p:spPr>
          <a:xfrm>
            <a:off x="6934546" y="4150201"/>
            <a:ext cx="128778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迴圈跑的順序</a:t>
            </a:r>
            <a:endParaRPr/>
          </a:p>
        </p:txBody>
      </p:sp>
      <p:graphicFrame>
        <p:nvGraphicFramePr>
          <p:cNvPr id="86" name="Google Shape;86;p11"/>
          <p:cNvGraphicFramePr/>
          <p:nvPr/>
        </p:nvGraphicFramePr>
        <p:xfrm>
          <a:off x="5707380" y="8111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{321ABCAE-D9AF-4FE7-A6B1-8B2606CDAA7B}</a:tableStyleId>
              </a:tblPr>
              <a:tblGrid>
                <a:gridCol w="863600"/>
                <a:gridCol w="863600"/>
                <a:gridCol w="863600"/>
              </a:tblGrid>
              <a:tr h="34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[0] [0]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[0] [1]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[0] [2]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4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[1] [0]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[1] [1]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[1] [2]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4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[2] [0]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[2] [1]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[2] [2]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4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[3] [0]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[3] [1]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792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AB7921"/>
                          </a:solidFill>
                        </a:rPr>
                        <a:t>arr [3] [2]</a:t>
                      </a:r>
                      <a:endParaRPr b="0" sz="1400" u="none" cap="none" strike="noStrike">
                        <a:solidFill>
                          <a:srgbClr val="AB792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87" name="Google Shape;87;p11"/>
          <p:cNvSpPr txBox="1"/>
          <p:nvPr/>
        </p:nvSpPr>
        <p:spPr>
          <a:xfrm>
            <a:off x="5968192" y="533856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1"/>
          <p:cNvSpPr txBox="1"/>
          <p:nvPr/>
        </p:nvSpPr>
        <p:spPr>
          <a:xfrm>
            <a:off x="6861810" y="533856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1"/>
          <p:cNvSpPr txBox="1"/>
          <p:nvPr/>
        </p:nvSpPr>
        <p:spPr>
          <a:xfrm>
            <a:off x="7755428" y="542680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1"/>
          <p:cNvSpPr txBox="1"/>
          <p:nvPr/>
        </p:nvSpPr>
        <p:spPr>
          <a:xfrm>
            <a:off x="5334000" y="823416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1"/>
          <p:cNvSpPr txBox="1"/>
          <p:nvPr/>
        </p:nvSpPr>
        <p:spPr>
          <a:xfrm>
            <a:off x="5334000" y="1168856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1"/>
          <p:cNvSpPr txBox="1"/>
          <p:nvPr/>
        </p:nvSpPr>
        <p:spPr>
          <a:xfrm>
            <a:off x="5334000" y="1506676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1"/>
          <p:cNvSpPr txBox="1"/>
          <p:nvPr/>
        </p:nvSpPr>
        <p:spPr>
          <a:xfrm>
            <a:off x="5334000" y="1859736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4" name="Google Shape;94;p11"/>
          <p:cNvGraphicFramePr/>
          <p:nvPr/>
        </p:nvGraphicFramePr>
        <p:xfrm>
          <a:off x="6362700" y="26456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{321ABCAE-D9AF-4FE7-A6B1-8B2606CDAA7B}</a:tableStyleId>
              </a:tblPr>
              <a:tblGrid>
                <a:gridCol w="429250"/>
                <a:gridCol w="429250"/>
                <a:gridCol w="429250"/>
              </a:tblGrid>
              <a:tr h="34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1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2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3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4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4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5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6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4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7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8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9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4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10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11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accent6"/>
                          </a:solidFill>
                        </a:rPr>
                        <a:t>12</a:t>
                      </a:r>
                      <a:endParaRPr b="0" sz="1400" u="none" cap="none" strike="noStrike">
                        <a:solidFill>
                          <a:schemeClr val="accent6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95" name="Google Shape;95;p11"/>
          <p:cNvSpPr txBox="1"/>
          <p:nvPr/>
        </p:nvSpPr>
        <p:spPr>
          <a:xfrm>
            <a:off x="6429202" y="236832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1"/>
          <p:cNvSpPr txBox="1"/>
          <p:nvPr/>
        </p:nvSpPr>
        <p:spPr>
          <a:xfrm>
            <a:off x="6865620" y="2356206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1"/>
          <p:cNvSpPr txBox="1"/>
          <p:nvPr/>
        </p:nvSpPr>
        <p:spPr>
          <a:xfrm>
            <a:off x="7296496" y="236832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1"/>
          <p:cNvSpPr txBox="1"/>
          <p:nvPr/>
        </p:nvSpPr>
        <p:spPr>
          <a:xfrm>
            <a:off x="6088380" y="265788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1"/>
          <p:cNvSpPr txBox="1"/>
          <p:nvPr/>
        </p:nvSpPr>
        <p:spPr>
          <a:xfrm>
            <a:off x="6088380" y="300332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1"/>
          <p:cNvSpPr txBox="1"/>
          <p:nvPr/>
        </p:nvSpPr>
        <p:spPr>
          <a:xfrm>
            <a:off x="6088380" y="334114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1"/>
          <p:cNvSpPr txBox="1"/>
          <p:nvPr/>
        </p:nvSpPr>
        <p:spPr>
          <a:xfrm>
            <a:off x="6088380" y="369420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11"/>
          <p:cNvCxnSpPr>
            <a:stCxn id="85" idx="0"/>
          </p:cNvCxnSpPr>
          <p:nvPr/>
        </p:nvCxnSpPr>
        <p:spPr>
          <a:xfrm rot="10800000">
            <a:off x="7475536" y="3942001"/>
            <a:ext cx="102900" cy="20820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01" name="Google Shape;101;p11"/>
          <p:cNvSpPr txBox="1"/>
          <p:nvPr/>
        </p:nvSpPr>
        <p:spPr>
          <a:xfrm>
            <a:off x="1774420" y="1510288"/>
            <a:ext cx="2895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一維陣列用一層for迴圈就能遍歷，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二維陣列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則用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兩層for迴圈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地圖轉換</a:t>
            </a:r>
            <a:endParaRPr/>
          </a:p>
        </p:txBody>
      </p:sp>
      <p:pic>
        <p:nvPicPr>
          <p:cNvPr id="108" name="Google Shape;108;p12"/>
          <p:cNvPicPr preferRelativeResize="0"/>
          <p:nvPr/>
        </p:nvPicPr>
        <p:blipFill rotWithShape="1">
          <a:blip r:embed="rId3">
            <a:alphaModFix/>
          </a:blip>
          <a:srcRect b="3821" l="1152" r="53200" t="54423"/>
          <a:stretch/>
        </p:blipFill>
        <p:spPr>
          <a:xfrm>
            <a:off x="1638300" y="1888837"/>
            <a:ext cx="3101340" cy="104578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2"/>
          <p:cNvSpPr txBox="1"/>
          <p:nvPr/>
        </p:nvSpPr>
        <p:spPr>
          <a:xfrm>
            <a:off x="1638300" y="3009215"/>
            <a:ext cx="298704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若要決定</a:t>
            </a:r>
            <a:r>
              <a:rPr b="1" i="0" lang="en-US" sz="1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藏寶圖[1][3]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是否需要轉換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則需查看轉換圖的</a:t>
            </a: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第1列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1" i="0" lang="en-U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第3行</a:t>
            </a:r>
            <a:endParaRPr/>
          </a:p>
        </p:txBody>
      </p:sp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 b="85967" l="1152" r="53200" t="3153"/>
          <a:stretch/>
        </p:blipFill>
        <p:spPr>
          <a:xfrm>
            <a:off x="1638300" y="1616363"/>
            <a:ext cx="3101340" cy="27247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2"/>
          <p:cNvSpPr/>
          <p:nvPr/>
        </p:nvSpPr>
        <p:spPr>
          <a:xfrm>
            <a:off x="3223260" y="2185778"/>
            <a:ext cx="1493520" cy="408832"/>
          </a:xfrm>
          <a:prstGeom prst="rect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2"/>
          <p:cNvSpPr/>
          <p:nvPr/>
        </p:nvSpPr>
        <p:spPr>
          <a:xfrm>
            <a:off x="4236720" y="1882824"/>
            <a:ext cx="419100" cy="1022360"/>
          </a:xfrm>
          <a:prstGeom prst="rect">
            <a:avLst/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3" name="Google Shape;113;p12"/>
          <p:cNvCxnSpPr>
            <a:stCxn id="109" idx="0"/>
          </p:cNvCxnSpPr>
          <p:nvPr/>
        </p:nvCxnSpPr>
        <p:spPr>
          <a:xfrm rot="10800000">
            <a:off x="2918520" y="2411615"/>
            <a:ext cx="213300" cy="5976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pic>
        <p:nvPicPr>
          <p:cNvPr id="114" name="Google Shape;114;p12"/>
          <p:cNvPicPr preferRelativeResize="0"/>
          <p:nvPr/>
        </p:nvPicPr>
        <p:blipFill rotWithShape="1">
          <a:blip r:embed="rId4">
            <a:alphaModFix/>
          </a:blip>
          <a:srcRect b="54516" l="15542" r="39775" t="28134"/>
          <a:stretch/>
        </p:blipFill>
        <p:spPr>
          <a:xfrm>
            <a:off x="5196840" y="838200"/>
            <a:ext cx="1927860" cy="644094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5" name="Google Shape;115;p12"/>
          <p:cNvSpPr txBox="1"/>
          <p:nvPr/>
        </p:nvSpPr>
        <p:spPr>
          <a:xfrm>
            <a:off x="4964956" y="534436"/>
            <a:ext cx="27127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將同一行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(第 j 行)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全部加起來</a:t>
            </a:r>
            <a:endParaRPr/>
          </a:p>
        </p:txBody>
      </p:sp>
      <p:sp>
        <p:nvSpPr>
          <p:cNvPr id="116" name="Google Shape;116;p12"/>
          <p:cNvSpPr txBox="1"/>
          <p:nvPr/>
        </p:nvSpPr>
        <p:spPr>
          <a:xfrm>
            <a:off x="4956810" y="1610140"/>
            <a:ext cx="27127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將同一列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(第 i 列)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全部加起來</a:t>
            </a:r>
            <a:endParaRPr/>
          </a:p>
        </p:txBody>
      </p:sp>
      <p:pic>
        <p:nvPicPr>
          <p:cNvPr id="117" name="Google Shape;117;p12"/>
          <p:cNvPicPr preferRelativeResize="0"/>
          <p:nvPr/>
        </p:nvPicPr>
        <p:blipFill rotWithShape="1">
          <a:blip r:embed="rId4">
            <a:alphaModFix/>
          </a:blip>
          <a:srcRect b="36733" l="15542" r="39775" t="46168"/>
          <a:stretch/>
        </p:blipFill>
        <p:spPr>
          <a:xfrm>
            <a:off x="5204985" y="1910297"/>
            <a:ext cx="1927860" cy="634783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8" name="Google Shape;118;p12"/>
          <p:cNvSpPr txBox="1"/>
          <p:nvPr/>
        </p:nvSpPr>
        <p:spPr>
          <a:xfrm>
            <a:off x="4964956" y="2654084"/>
            <a:ext cx="32798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減掉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 i ][ j ]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(因為在1.跟2.重複計算) </a:t>
            </a:r>
            <a:endParaRPr/>
          </a:p>
        </p:txBody>
      </p:sp>
      <p:pic>
        <p:nvPicPr>
          <p:cNvPr id="119" name="Google Shape;119;p12"/>
          <p:cNvPicPr preferRelativeResize="0"/>
          <p:nvPr/>
        </p:nvPicPr>
        <p:blipFill rotWithShape="1">
          <a:blip r:embed="rId4">
            <a:alphaModFix/>
          </a:blip>
          <a:srcRect b="31807" l="15541" r="48618" t="64274"/>
          <a:stretch/>
        </p:blipFill>
        <p:spPr>
          <a:xfrm>
            <a:off x="5204985" y="2984721"/>
            <a:ext cx="1546335" cy="145465"/>
          </a:xfrm>
          <a:prstGeom prst="rect">
            <a:avLst/>
          </a:prstGeom>
          <a:noFill/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0" name="Google Shape;120;p12"/>
          <p:cNvSpPr txBox="1"/>
          <p:nvPr/>
        </p:nvSpPr>
        <p:spPr>
          <a:xfrm>
            <a:off x="4964956" y="3281247"/>
            <a:ext cx="34747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若sum為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奇數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就轉換(0變1、1變0)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p12"/>
          <p:cNvPicPr preferRelativeResize="0"/>
          <p:nvPr/>
        </p:nvPicPr>
        <p:blipFill rotWithShape="1">
          <a:blip r:embed="rId4">
            <a:alphaModFix/>
          </a:blip>
          <a:srcRect b="9434" l="17119" r="2345" t="67660"/>
          <a:stretch/>
        </p:blipFill>
        <p:spPr>
          <a:xfrm>
            <a:off x="5196840" y="3573780"/>
            <a:ext cx="3474719" cy="850345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/>
          <p:nvPr/>
        </p:nvSpPr>
        <p:spPr>
          <a:xfrm>
            <a:off x="1524000" y="0"/>
            <a:ext cx="3520440" cy="51434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8" name="Google Shape;12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3054" y="1"/>
            <a:ext cx="3153224" cy="3497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3"/>
          <p:cNvPicPr preferRelativeResize="0"/>
          <p:nvPr/>
        </p:nvPicPr>
        <p:blipFill rotWithShape="1">
          <a:blip r:embed="rId4">
            <a:alphaModFix/>
          </a:blip>
          <a:srcRect b="0" l="0" r="1471" t="0"/>
          <a:stretch/>
        </p:blipFill>
        <p:spPr>
          <a:xfrm>
            <a:off x="4716782" y="1263322"/>
            <a:ext cx="4250991" cy="3712475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0" name="Google Shape;13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3054" y="3680460"/>
            <a:ext cx="3045783" cy="146304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3"/>
          <p:cNvSpPr/>
          <p:nvPr/>
        </p:nvSpPr>
        <p:spPr>
          <a:xfrm>
            <a:off x="1927860" y="3429000"/>
            <a:ext cx="2499360" cy="304800"/>
          </a:xfrm>
          <a:prstGeom prst="rect">
            <a:avLst/>
          </a:prstGeom>
          <a:solidFill>
            <a:srgbClr val="D073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" name="Google Shape;132;p13"/>
          <p:cNvCxnSpPr>
            <a:stCxn id="131" idx="3"/>
          </p:cNvCxnSpPr>
          <p:nvPr/>
        </p:nvCxnSpPr>
        <p:spPr>
          <a:xfrm>
            <a:off x="4427220" y="3581400"/>
            <a:ext cx="260700" cy="0"/>
          </a:xfrm>
          <a:prstGeom prst="straightConnector1">
            <a:avLst/>
          </a:prstGeom>
          <a:noFill/>
          <a:ln cap="flat" cmpd="sng" w="38100">
            <a:solidFill>
              <a:srgbClr val="D07375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33" name="Google Shape;133;p13"/>
          <p:cNvSpPr/>
          <p:nvPr/>
        </p:nvSpPr>
        <p:spPr>
          <a:xfrm>
            <a:off x="1726243" y="910302"/>
            <a:ext cx="174664" cy="251869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3"/>
          <p:cNvSpPr txBox="1"/>
          <p:nvPr/>
        </p:nvSpPr>
        <p:spPr>
          <a:xfrm>
            <a:off x="3791542" y="725636"/>
            <a:ext cx="1098817" cy="369332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陣列讀取</a:t>
            </a:r>
            <a:endParaRPr/>
          </a:p>
        </p:txBody>
      </p:sp>
      <p:sp>
        <p:nvSpPr>
          <p:cNvPr id="135" name="Google Shape;135;p13"/>
          <p:cNvSpPr/>
          <p:nvPr/>
        </p:nvSpPr>
        <p:spPr>
          <a:xfrm>
            <a:off x="1726244" y="3767137"/>
            <a:ext cx="160020" cy="1185863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3"/>
          <p:cNvSpPr txBox="1"/>
          <p:nvPr/>
        </p:nvSpPr>
        <p:spPr>
          <a:xfrm>
            <a:off x="3425525" y="4680941"/>
            <a:ext cx="1098817" cy="369332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陣列輸出</a:t>
            </a:r>
            <a:endParaRPr/>
          </a:p>
        </p:txBody>
      </p:sp>
      <p:sp>
        <p:nvSpPr>
          <p:cNvPr id="137" name="Google Shape;137;p13"/>
          <p:cNvSpPr txBox="1"/>
          <p:nvPr/>
        </p:nvSpPr>
        <p:spPr>
          <a:xfrm>
            <a:off x="7645527" y="1798033"/>
            <a:ext cx="1098817" cy="369332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地圖轉換</a:t>
            </a:r>
            <a:endParaRPr/>
          </a:p>
        </p:txBody>
      </p:sp>
      <p:sp>
        <p:nvSpPr>
          <p:cNvPr id="138" name="Google Shape;138;p13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