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3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y="5143500" cx="9144000"/>
  <p:notesSz cx="6858000" cy="9144000"/>
  <p:embeddedFontLst>
    <p:embeddedFont>
      <p:font typeface="Tinos"/>
      <p:regular r:id="rId15"/>
      <p:bold r:id="rId16"/>
      <p:italic r:id="rId17"/>
      <p:boldItalic r:id="rId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435602F6-B42C-46A5-83CF-E5D03D3AFE6D}">
  <a:tblStyle styleId="{435602F6-B42C-46A5-83CF-E5D03D3AFE6D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15" Type="http://schemas.openxmlformats.org/officeDocument/2006/relationships/font" Target="fonts/Tinos-regular.fntdata"/><Relationship Id="rId14" Type="http://schemas.openxmlformats.org/officeDocument/2006/relationships/slide" Target="slides/slide8.xml"/><Relationship Id="rId17" Type="http://schemas.openxmlformats.org/officeDocument/2006/relationships/font" Target="fonts/Tinos-italic.fntdata"/><Relationship Id="rId16" Type="http://schemas.openxmlformats.org/officeDocument/2006/relationships/font" Target="fonts/Tinos-bold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8" Type="http://schemas.openxmlformats.org/officeDocument/2006/relationships/font" Target="fonts/Tinos-boldItalic.fntdata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5" name="Google Shape;4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4" name="Google Shape;5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6" name="Google Shape;6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" name="Google Shape;85;p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各重點封面">
  <p:cSld name="各重點封面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/>
          <p:nvPr>
            <p:ph idx="12" type="sldNum"/>
          </p:nvPr>
        </p:nvSpPr>
        <p:spPr>
          <a:xfrm>
            <a:off x="86849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584386" y="1162465"/>
            <a:ext cx="3514388" cy="278337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type="title"/>
          </p:nvPr>
        </p:nvSpPr>
        <p:spPr>
          <a:xfrm>
            <a:off x="5774635" y="2221800"/>
            <a:ext cx="2216426" cy="699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None/>
              <a:defRPr sz="4000"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純文字">
  <p:cSld name="講解純文字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723418" y="4749900"/>
            <a:ext cx="4205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16" name="Google Shape;16;p3"/>
          <p:cNvCxnSpPr/>
          <p:nvPr/>
        </p:nvCxnSpPr>
        <p:spPr>
          <a:xfrm>
            <a:off x="1664750" y="1466454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7" name="Google Shape;17;p3"/>
          <p:cNvSpPr txBox="1"/>
          <p:nvPr>
            <p:ph idx="1" type="body"/>
          </p:nvPr>
        </p:nvSpPr>
        <p:spPr>
          <a:xfrm>
            <a:off x="1556175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2" type="body"/>
          </p:nvPr>
        </p:nvSpPr>
        <p:spPr>
          <a:xfrm>
            <a:off x="4990038" y="158870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1556175" y="766554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程式碼">
  <p:cSld name="講解程式碼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idx="12" type="sldNum"/>
          </p:nvPr>
        </p:nvSpPr>
        <p:spPr>
          <a:xfrm>
            <a:off x="8742670" y="4749900"/>
            <a:ext cx="40133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1534689" y="1453284"/>
            <a:ext cx="6774424" cy="2949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3" name="Google Shape;23;p4"/>
          <p:cNvSpPr txBox="1"/>
          <p:nvPr>
            <p:ph type="title"/>
          </p:nvPr>
        </p:nvSpPr>
        <p:spPr>
          <a:xfrm>
            <a:off x="1534688" y="644056"/>
            <a:ext cx="6774423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1">
  <p:cSld name="講解版面1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1pPr>
            <a:lvl2pPr indent="0" lvl="1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2pPr>
            <a:lvl3pPr indent="0" lvl="2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3pPr>
            <a:lvl4pPr indent="0" lvl="3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4pPr>
            <a:lvl5pPr indent="0" lvl="4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5pPr>
            <a:lvl6pPr indent="0" lvl="5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6pPr>
            <a:lvl7pPr indent="0" lvl="6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7pPr>
            <a:lvl8pPr indent="0" lvl="7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8pPr>
            <a:lvl9pPr indent="0" lvl="8" mar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  <a:defRPr b="1" i="0" sz="1400" u="none" cap="none" strike="noStrike">
                <a:solidFill>
                  <a:schemeClr val="lt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cxnSp>
        <p:nvCxnSpPr>
          <p:cNvPr id="26" name="Google Shape;26;p5"/>
          <p:cNvCxnSpPr/>
          <p:nvPr/>
        </p:nvCxnSpPr>
        <p:spPr>
          <a:xfrm>
            <a:off x="1664750" y="1357125"/>
            <a:ext cx="6526200" cy="0"/>
          </a:xfrm>
          <a:prstGeom prst="straightConnector1">
            <a:avLst/>
          </a:prstGeom>
          <a:noFill/>
          <a:ln cap="flat" cmpd="sng" w="9525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idx="1" type="body"/>
          </p:nvPr>
        </p:nvSpPr>
        <p:spPr>
          <a:xfrm>
            <a:off x="4920700" y="1579908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8" name="Google Shape;28;p5"/>
          <p:cNvSpPr txBox="1"/>
          <p:nvPr>
            <p:ph idx="2" type="body"/>
          </p:nvPr>
        </p:nvSpPr>
        <p:spPr>
          <a:xfrm>
            <a:off x="1556175" y="1579907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29" name="Google Shape;29;p5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講解版面2">
  <p:cSld name="講解版面2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6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 b="1" i="0" sz="1400" u="none" cap="none" strike="noStrike">
              <a:solidFill>
                <a:schemeClr val="lt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1594325" y="1609725"/>
            <a:ext cx="3270250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Microsoft JhengHei"/>
              <a:buNone/>
              <a:defRPr b="0" i="0" sz="18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34" name="Google Shape;34;p6"/>
          <p:cNvSpPr txBox="1"/>
          <p:nvPr>
            <p:ph idx="2" type="body"/>
          </p:nvPr>
        </p:nvSpPr>
        <p:spPr>
          <a:xfrm>
            <a:off x="4990038" y="1609724"/>
            <a:ext cx="3182937" cy="2614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94335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70C0"/>
              </a:buClr>
              <a:buSzPts val="2610"/>
              <a:buFont typeface="Noto Sans Symbols"/>
              <a:buChar char="⮚"/>
              <a:defRPr b="1" i="0" sz="1800" u="none" cap="none" strike="noStrike">
                <a:solidFill>
                  <a:srgbClr val="0070C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AutoNum type="arabicPeriod"/>
              <a:defRPr b="1" i="0" sz="16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-299719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Char char="•"/>
              <a:defRPr b="0" i="0" sz="1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7.jp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ibro.png" id="6" name="Google Shape;6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7;p1"/>
          <p:cNvSpPr txBox="1"/>
          <p:nvPr>
            <p:ph idx="12" type="sldNum"/>
          </p:nvPr>
        </p:nvSpPr>
        <p:spPr>
          <a:xfrm>
            <a:off x="8617618" y="4749900"/>
            <a:ext cx="459082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Microsoft JhengHei"/>
              <a:buNone/>
              <a:defRPr b="1" i="0" sz="14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 </a:t>
            </a:r>
            <a:fld id="{00000000-1234-1234-1234-123412341234}" type="slidenum">
              <a:rPr lang="en-US">
                <a:latin typeface="Tinos"/>
                <a:ea typeface="Tinos"/>
                <a:cs typeface="Tinos"/>
                <a:sym typeface="Tinos"/>
              </a:rPr>
              <a:t>‹#›</a:t>
            </a:fld>
            <a:endParaRPr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8;p1"/>
          <p:cNvSpPr/>
          <p:nvPr/>
        </p:nvSpPr>
        <p:spPr>
          <a:xfrm>
            <a:off x="0" y="4856177"/>
            <a:ext cx="3381054" cy="2923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icrosoft JhengHei"/>
              <a:buNone/>
            </a:pPr>
            <a:r>
              <a:rPr b="1" i="0" lang="en-US" sz="1300" u="none" cap="none" strike="noStrike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臺灣國際資訊奧林匹亞競賽 (TOI) 推廣計畫 </a:t>
            </a:r>
            <a:endParaRPr/>
          </a:p>
        </p:txBody>
      </p:sp>
      <p:sp>
        <p:nvSpPr>
          <p:cNvPr id="9" name="Google Shape;9;p1"/>
          <p:cNvSpPr txBox="1"/>
          <p:nvPr>
            <p:ph type="title"/>
          </p:nvPr>
        </p:nvSpPr>
        <p:spPr>
          <a:xfrm>
            <a:off x="1423781" y="592690"/>
            <a:ext cx="6925089" cy="9937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◆"/>
              <a:defRPr b="1" i="0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hyperlink" Target="http://www.flaticon.com/?fbclid=IwAR3_xJEOVQxO0E7epvyDoEvq_sdyU6Zh-l8-UlNq7ydRGfbnTuC3gv_s4do" TargetMode="External"/><Relationship Id="rId4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10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9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idx="4294967295" type="ctrTitle"/>
          </p:nvPr>
        </p:nvSpPr>
        <p:spPr>
          <a:xfrm>
            <a:off x="1552698" y="1859594"/>
            <a:ext cx="5307900" cy="183907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44000" lvl="0" marL="144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None/>
            </a:pPr>
            <a:r>
              <a:rPr b="1" i="0" lang="en-US" sz="5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TOI推廣計畫</a:t>
            </a:r>
            <a:br>
              <a:rPr b="1" i="0" lang="en-US" sz="6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b="0" i="0" lang="en-US" sz="3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解題-旅行</a:t>
            </a:r>
            <a:endParaRPr b="0" i="0" sz="30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1" name="Google Shape;41;p7"/>
          <p:cNvSpPr/>
          <p:nvPr/>
        </p:nvSpPr>
        <p:spPr>
          <a:xfrm>
            <a:off x="4386825" y="4178733"/>
            <a:ext cx="4105611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840712" y="1597152"/>
            <a:ext cx="2017032" cy="2017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 txBox="1"/>
          <p:nvPr>
            <p:ph type="title"/>
          </p:nvPr>
        </p:nvSpPr>
        <p:spPr>
          <a:xfrm>
            <a:off x="174660" y="1870079"/>
            <a:ext cx="1104832" cy="148956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0"/>
              <a:buNone/>
            </a:pP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題</a:t>
            </a:r>
            <a:b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en-US" sz="5000">
                <a:latin typeface="Microsoft JhengHei"/>
                <a:ea typeface="Microsoft JhengHei"/>
                <a:cs typeface="Microsoft JhengHei"/>
                <a:sym typeface="Microsoft JhengHei"/>
              </a:rPr>
              <a:t>目</a:t>
            </a:r>
            <a:endParaRPr sz="5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9" name="Google Shape;49;p8"/>
          <p:cNvSpPr/>
          <p:nvPr/>
        </p:nvSpPr>
        <p:spPr>
          <a:xfrm>
            <a:off x="1643743" y="715917"/>
            <a:ext cx="6553199" cy="16312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小軒最近考上研究所，想出去旅行，而小軒所在的星球，有許多國家，國家之間只能用飛機來通行，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然而飛機只有特定的航班，並不是所有國家都可以互通的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。小軒這時候要來安排他的旅途，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他很好奇是否可以從某個國家出發經由搭飛機，去到另一個國家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請你寫一個程式，可以讓小軒多次查詢是否可以由某個國到另一個國家。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1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8"/>
          <p:cNvSpPr/>
          <p:nvPr/>
        </p:nvSpPr>
        <p:spPr>
          <a:xfrm>
            <a:off x="1643743" y="4017413"/>
            <a:ext cx="350448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US" sz="1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2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" name="Google Shape;51;p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095237" y="2773680"/>
            <a:ext cx="1614372" cy="16143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9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57" name="Google Shape;57;p9"/>
          <p:cNvSpPr/>
          <p:nvPr/>
        </p:nvSpPr>
        <p:spPr>
          <a:xfrm>
            <a:off x="1659279" y="760502"/>
            <a:ext cx="6642851" cy="17851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輸入格式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第一列有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三個正整數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N、M、Q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（2 ≤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200、1≤ </a:t>
            </a:r>
            <a:r>
              <a:rPr b="0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 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≤ N(N-1)、1≤ Q ≤ 20000)，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代表有</a:t>
            </a:r>
            <a:r>
              <a:rPr b="1" i="1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個國家，國家的編號為0～</a:t>
            </a:r>
            <a:r>
              <a:rPr b="1" i="1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－1，以及</a:t>
            </a:r>
            <a:r>
              <a:rPr b="1" i="1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個航班、Q次查詢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接著</a:t>
            </a:r>
            <a:r>
              <a:rPr b="1" i="1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</a:t>
            </a:r>
            <a:r>
              <a:rPr b="1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列為航班資訊，每列有兩個正整數，為飛機的出發地與目的地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，再接著的Q列為小軒的查詢，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每列有兩個正整數A、B，代表小軒想要查詢A國是否可以經由坐飛機到B國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9"/>
          <p:cNvSpPr/>
          <p:nvPr/>
        </p:nvSpPr>
        <p:spPr>
          <a:xfrm>
            <a:off x="1659279" y="2538322"/>
            <a:ext cx="3350711" cy="15388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Microsoft JhengHei"/>
              <a:buNone/>
            </a:pPr>
            <a:r>
              <a:rPr b="1" i="0" lang="en-US" sz="20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輸出格式</a:t>
            </a:r>
            <a:endParaRPr/>
          </a:p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對每筆查詢資料請</a:t>
            </a:r>
            <a:r>
              <a:rPr b="0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輸出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”YES”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如果A國可以經由坐飛機到B國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，反之</a:t>
            </a:r>
            <a:r>
              <a:rPr b="1" i="0" lang="en-US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如果A國不可以經由坐飛機到B國請</a:t>
            </a:r>
            <a:r>
              <a:rPr b="1" i="0" lang="en-US" sz="1600" u="none" cap="none" strike="noStrik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輸出”NO”</a:t>
            </a:r>
            <a:r>
              <a:rPr b="0" i="0" lang="en-US" sz="16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b="0" i="0" sz="16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59" name="Google Shape;59;p9"/>
          <p:cNvGraphicFramePr/>
          <p:nvPr/>
        </p:nvGraphicFramePr>
        <p:xfrm>
          <a:off x="5464563" y="2856023"/>
          <a:ext cx="3000000" cy="3000000"/>
        </p:xfrm>
        <a:graphic>
          <a:graphicData uri="http://schemas.openxmlformats.org/drawingml/2006/table">
            <a:tbl>
              <a:tblPr bandRow="1" firstCol="1" firstRow="1">
                <a:noFill/>
                <a:tableStyleId>{435602F6-B42C-46A5-83CF-E5D03D3AFE6D}</a:tableStyleId>
              </a:tblPr>
              <a:tblGrid>
                <a:gridCol w="1368050"/>
                <a:gridCol w="1342550"/>
              </a:tblGrid>
              <a:tr h="9417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輸入範例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3 2 2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0 1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0 2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1 0</a:t>
                      </a:r>
                      <a:endParaRPr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Microsoft JhengHei"/>
                        <a:buNone/>
                      </a:pPr>
                      <a:r>
                        <a:rPr b="1" lang="en-US" sz="1600" u="none" cap="none" strike="noStrike"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輸出範例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YES</a:t>
                      </a:r>
                      <a:endParaRPr b="0" i="0" sz="1400" u="none" cap="none" strike="noStrike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b="0" i="0" lang="en-US" sz="1400" u="none" cap="none" strike="noStrike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</a:t>
                      </a:r>
                      <a:endParaRPr b="1" sz="1600" u="none" cap="none" strike="noStrike"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T="0" marB="0" marR="68575" marL="68575"/>
                </a:tc>
              </a:tr>
            </a:tbl>
          </a:graphicData>
        </a:graphic>
      </p:graphicFrame>
      <p:sp>
        <p:nvSpPr>
          <p:cNvPr id="60" name="Google Shape;60;p9"/>
          <p:cNvSpPr/>
          <p:nvPr/>
        </p:nvSpPr>
        <p:spPr>
          <a:xfrm>
            <a:off x="4756731" y="472091"/>
            <a:ext cx="3944178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eucalyp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1" name="Google Shape;61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3774" y="2346960"/>
            <a:ext cx="869783" cy="869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3773" y="3307763"/>
            <a:ext cx="869783" cy="869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3774" y="1389886"/>
            <a:ext cx="869783" cy="8697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0"/>
          <p:cNvSpPr txBox="1"/>
          <p:nvPr>
            <p:ph idx="4294967295" type="ctrTitle"/>
          </p:nvPr>
        </p:nvSpPr>
        <p:spPr>
          <a:xfrm>
            <a:off x="4779000" y="987034"/>
            <a:ext cx="32343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500"/>
              <a:buFont typeface="Noto Sans Symbols"/>
              <a:buNone/>
            </a:pPr>
            <a:r>
              <a:rPr b="1" i="0" lang="en-US" sz="5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解題重點:</a:t>
            </a:r>
            <a:endParaRPr b="1" i="0" sz="5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9" name="Google Shape;69;p10"/>
          <p:cNvSpPr txBox="1"/>
          <p:nvPr>
            <p:ph idx="1" type="subTitle"/>
          </p:nvPr>
        </p:nvSpPr>
        <p:spPr>
          <a:xfrm>
            <a:off x="4893956" y="2146834"/>
            <a:ext cx="3234300" cy="1848851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4572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Microsoft JhengHei"/>
              <a:buAutoNum type="arabicPeriod"/>
            </a:pPr>
            <a:r>
              <a:rPr b="1" i="0" lang="en-US" sz="24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重點一</a:t>
            </a:r>
            <a:r>
              <a:rPr b="1" i="0" lang="en-US" sz="2500" u="none" cap="none" strike="noStrike">
                <a:solidFill>
                  <a:srgbClr val="00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</a:t>
            </a:r>
            <a:endParaRPr b="1" i="0" sz="2500" u="none" cap="none" strike="noStrike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2500"/>
              <a:buFont typeface="Microsoft JhengHei"/>
              <a:buNone/>
            </a:pPr>
            <a:r>
              <a:rPr b="1" i="0" lang="en-US" sz="25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     </a:t>
            </a:r>
            <a:r>
              <a:rPr b="1" i="0" lang="en-US" sz="2000" u="none" cap="none" strike="noStrike">
                <a:solidFill>
                  <a:srgbClr val="595959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Floyd-Warshall</a:t>
            </a:r>
            <a:endParaRPr b="1" i="0" sz="2000" u="none" cap="none" strike="noStrike">
              <a:solidFill>
                <a:srgbClr val="595959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0" name="Google Shape;70;p10"/>
          <p:cNvSpPr txBox="1"/>
          <p:nvPr>
            <p:ph idx="12" type="sldNum"/>
          </p:nvPr>
        </p:nvSpPr>
        <p:spPr>
          <a:xfrm>
            <a:off x="8595300" y="474990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1" name="Google Shape;71;p10"/>
          <p:cNvSpPr/>
          <p:nvPr/>
        </p:nvSpPr>
        <p:spPr>
          <a:xfrm>
            <a:off x="4533579" y="4224837"/>
            <a:ext cx="4084773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Icon made by smalllikeart from </a:t>
            </a:r>
            <a:r>
              <a:rPr b="0" i="0" lang="en-US" sz="1400" u="sng" cap="none" strike="noStrike">
                <a:solidFill>
                  <a:schemeClr val="hlink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www.flaticon.com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72" name="Google Shape;72;p10"/>
          <p:cNvPicPr preferRelativeResize="0"/>
          <p:nvPr>
            <p:ph idx="1" type="body"/>
          </p:nvPr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806534" y="1349994"/>
            <a:ext cx="2443511" cy="24435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78" name="Google Shape;78;p11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Floyd-Warshall</a:t>
            </a:r>
            <a:endParaRPr sz="2400"/>
          </a:p>
        </p:txBody>
      </p:sp>
      <p:sp>
        <p:nvSpPr>
          <p:cNvPr id="79" name="Google Shape;79;p11"/>
          <p:cNvSpPr txBox="1"/>
          <p:nvPr/>
        </p:nvSpPr>
        <p:spPr>
          <a:xfrm>
            <a:off x="1821846" y="1525718"/>
            <a:ext cx="6351129" cy="1077218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icrosoft JhengHei"/>
              <a:buNone/>
            </a:pPr>
            <a:r>
              <a:rPr b="0" i="0" lang="en-US" sz="16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Floyd-Warshall是一種拿來計算全源最短路的演算法，採用動態規劃的(DP)方式來降低時間複雜度。他的中心思想是開放中繼點的概念，如下圖，假如我能經過一個中繼點使到終點的距離較短，則更新到終點的距離。</a:t>
            </a:r>
            <a:endParaRPr b="0" i="0" sz="16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80" name="Google Shape;80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58285" y="2871215"/>
            <a:ext cx="1336528" cy="135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1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29053" y="3088651"/>
            <a:ext cx="1602867" cy="793283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1"/>
          <p:cNvSpPr/>
          <p:nvPr/>
        </p:nvSpPr>
        <p:spPr>
          <a:xfrm>
            <a:off x="4096512" y="3436524"/>
            <a:ext cx="292608" cy="21945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2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88" name="Google Shape;88;p12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Floyd-Warshall</a:t>
            </a:r>
            <a:endParaRPr sz="2400"/>
          </a:p>
        </p:txBody>
      </p:sp>
      <p:sp>
        <p:nvSpPr>
          <p:cNvPr id="89" name="Google Shape;89;p12"/>
          <p:cNvSpPr txBox="1"/>
          <p:nvPr/>
        </p:nvSpPr>
        <p:spPr>
          <a:xfrm>
            <a:off x="1821846" y="1525718"/>
            <a:ext cx="6351129" cy="1169551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把每一個點當作是中繼點，不斷的更新其他點到其他點的最短路，跑完每個點後我們就可以得到全源最短路，而更新的條件(轉移方程式)如下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dis[i][j] = min(dis[i][j], dis[i][k] + dis[k][j]))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dis[i][j]代表i點到j點的最短距離，他會等於，現在的最短路(dis[i][j])與起始點到中繼點的距離+中繼點到終點的距離(dis[i][k] + dis[k][j])取最小值</a:t>
            </a: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0" name="Google Shape;9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913816" y="2925318"/>
            <a:ext cx="4167188" cy="129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3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96" name="Google Shape;96;p13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Floyd-Warshall</a:t>
            </a:r>
            <a:endParaRPr sz="2400"/>
          </a:p>
        </p:txBody>
      </p:sp>
      <p:sp>
        <p:nvSpPr>
          <p:cNvPr id="97" name="Google Shape;97;p13"/>
          <p:cNvSpPr txBox="1"/>
          <p:nvPr/>
        </p:nvSpPr>
        <p:spPr>
          <a:xfrm>
            <a:off x="1821846" y="1440374"/>
            <a:ext cx="6351129" cy="1182375"/>
          </a:xfrm>
          <a:prstGeom prst="rect">
            <a:avLst/>
          </a:prstGeom>
          <a:noFill/>
          <a:ln cap="flat" cmpd="sng" w="9525">
            <a:solidFill>
              <a:srgbClr val="00206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icrosoft JhengHei"/>
              <a:buNone/>
            </a:pP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然而這題只有問A點是否可以到B點，我們可以把更新的條件改成如下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dis[i][j] = dis[i][j] || (dis[i][k] &amp;&amp; dis[k][j])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dis[i][j]代表i點是否可以到達j點，他會等於，現在是否可以抵達(dis[i][j])與起始點是否可以抵達中繼點 &amp;&amp; 中繼點是否可以抵達終點的(dis[i][k] &amp;&amp; dis[k][j])兩者做OR運算(||)</a:t>
            </a:r>
            <a:r>
              <a:rPr b="0" i="0" lang="en-US" sz="1400" u="none" cap="none" strike="noStrike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。</a:t>
            </a:r>
            <a:endParaRPr b="0" i="0" sz="1400" u="none" cap="none" strike="noStrike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98" name="Google Shape;98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84526" y="2799451"/>
            <a:ext cx="4795266" cy="14808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4"/>
          <p:cNvSpPr txBox="1"/>
          <p:nvPr>
            <p:ph idx="12" type="sldNum"/>
          </p:nvPr>
        </p:nvSpPr>
        <p:spPr>
          <a:xfrm>
            <a:off x="8713794" y="4749900"/>
            <a:ext cx="430206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Tinos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4" name="Google Shape;104;p14"/>
          <p:cNvSpPr txBox="1"/>
          <p:nvPr>
            <p:ph type="title"/>
          </p:nvPr>
        </p:nvSpPr>
        <p:spPr>
          <a:xfrm>
            <a:off x="1556175" y="719375"/>
            <a:ext cx="66168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◆"/>
            </a:pPr>
            <a:r>
              <a:rPr lang="en-US" sz="2400"/>
              <a:t>範例程式</a:t>
            </a:r>
            <a:endParaRPr sz="2400"/>
          </a:p>
        </p:txBody>
      </p:sp>
      <p:pic>
        <p:nvPicPr>
          <p:cNvPr id="105" name="Google Shape;105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72792" y="1393983"/>
            <a:ext cx="1769811" cy="1649921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4"/>
          <p:cNvSpPr/>
          <p:nvPr/>
        </p:nvSpPr>
        <p:spPr>
          <a:xfrm>
            <a:off x="3316224" y="2072639"/>
            <a:ext cx="195072" cy="9753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4"/>
          <p:cNvSpPr txBox="1"/>
          <p:nvPr/>
        </p:nvSpPr>
        <p:spPr>
          <a:xfrm>
            <a:off x="3614928" y="1967519"/>
            <a:ext cx="786384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初始化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14"/>
          <p:cNvSpPr/>
          <p:nvPr/>
        </p:nvSpPr>
        <p:spPr>
          <a:xfrm>
            <a:off x="3316223" y="2670046"/>
            <a:ext cx="195072" cy="9753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14"/>
          <p:cNvSpPr txBox="1"/>
          <p:nvPr/>
        </p:nvSpPr>
        <p:spPr>
          <a:xfrm>
            <a:off x="3557430" y="2564925"/>
            <a:ext cx="90138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讀圖資訊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1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01685" y="3109371"/>
            <a:ext cx="4224147" cy="1366998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14"/>
          <p:cNvSpPr/>
          <p:nvPr/>
        </p:nvSpPr>
        <p:spPr>
          <a:xfrm>
            <a:off x="3846990" y="3572253"/>
            <a:ext cx="195072" cy="9753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14"/>
          <p:cNvSpPr txBox="1"/>
          <p:nvPr/>
        </p:nvSpPr>
        <p:spPr>
          <a:xfrm>
            <a:off x="4111338" y="3467132"/>
            <a:ext cx="189322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Floyd-Warshall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3" name="Google Shape;113;p1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057949" y="1529070"/>
            <a:ext cx="1736946" cy="1492449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4"/>
          <p:cNvSpPr/>
          <p:nvPr/>
        </p:nvSpPr>
        <p:spPr>
          <a:xfrm>
            <a:off x="6697359" y="2048252"/>
            <a:ext cx="195072" cy="97536"/>
          </a:xfrm>
          <a:prstGeom prst="rightArrow">
            <a:avLst>
              <a:gd fmla="val 50000" name="adj1"/>
              <a:gd fmla="val 50000" name="adj2"/>
            </a:avLst>
          </a:prstGeom>
          <a:solidFill>
            <a:schemeClr val="accent1"/>
          </a:solidFill>
          <a:ln cap="flat" cmpd="sng" w="25400">
            <a:solidFill>
              <a:srgbClr val="2A5E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14"/>
          <p:cNvSpPr txBox="1"/>
          <p:nvPr/>
        </p:nvSpPr>
        <p:spPr>
          <a:xfrm>
            <a:off x="6892431" y="1935548"/>
            <a:ext cx="901380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輸出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Quintus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