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y="5143500" cx="9144000"/>
  <p:notesSz cx="6858000" cy="9144000"/>
  <p:embeddedFontLst>
    <p:embeddedFont>
      <p:font typeface="Tinos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7B0D1E8-3D90-40B5-8864-2D60AA6ADC7D}">
  <a:tblStyle styleId="{97B0D1E8-3D90-40B5-8864-2D60AA6ADC7D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Tinos-bold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Tinos-regular.fntdata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font" Target="fonts/Tinos-italic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Tinos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" name="Google Shape;3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" name="Google Shape;4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" name="Google Shape;5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" name="Google Shape;6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各重點封面">
  <p:cSld name="各重點封面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2" name="Google Shape;12;p2"/>
          <p:cNvSpPr txBox="1"/>
          <p:nvPr>
            <p:ph idx="1" type="body"/>
          </p:nvPr>
        </p:nvSpPr>
        <p:spPr>
          <a:xfrm>
            <a:off x="1584386" y="1162465"/>
            <a:ext cx="3514388" cy="2783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type="title"/>
          </p:nvPr>
        </p:nvSpPr>
        <p:spPr>
          <a:xfrm>
            <a:off x="5774635" y="2221800"/>
            <a:ext cx="2216426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40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純文字">
  <p:cSld name="講解純文字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6" name="Google Shape;16;p3"/>
          <p:cNvCxnSpPr/>
          <p:nvPr/>
        </p:nvCxnSpPr>
        <p:spPr>
          <a:xfrm>
            <a:off x="1664750" y="1466454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1556175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2" type="body"/>
          </p:nvPr>
        </p:nvSpPr>
        <p:spPr>
          <a:xfrm>
            <a:off x="4990038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1556175" y="766554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程式碼">
  <p:cSld name="講解程式碼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534689" y="1453284"/>
            <a:ext cx="6774424" cy="294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1534688" y="644056"/>
            <a:ext cx="6774423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1">
  <p:cSld name="講解版面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6" name="Google Shape;26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4920700" y="1579908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1556175" y="1579907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2">
  <p:cSld name="講解版面2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 b="1" i="0" sz="1400" u="none" cap="none" strike="noStrike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1594325" y="1609725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6"/>
          <p:cNvSpPr txBox="1"/>
          <p:nvPr>
            <p:ph idx="2" type="body"/>
          </p:nvPr>
        </p:nvSpPr>
        <p:spPr>
          <a:xfrm>
            <a:off x="4990038" y="160972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6.jp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8" name="Google Shape;8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en-US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  <p:sp>
        <p:nvSpPr>
          <p:cNvPr id="9" name="Google Shape;9;p1"/>
          <p:cNvSpPr txBox="1"/>
          <p:nvPr>
            <p:ph type="title"/>
          </p:nvPr>
        </p:nvSpPr>
        <p:spPr>
          <a:xfrm>
            <a:off x="1423781" y="592690"/>
            <a:ext cx="6925089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 b="1" i="0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www.flaticon.com/?fbclid=IwAR3_xJEOVQxO0E7epvyDoEvq_sdyU6Zh-l8-UlNq7ydRGfbnTuC3gv_s4do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idx="4294967295" type="ctrTitle"/>
          </p:nvPr>
        </p:nvSpPr>
        <p:spPr>
          <a:xfrm>
            <a:off x="1552698" y="1859594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44000" lvl="0" marL="144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rPr b="1" i="0" lang="en-US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b="1" i="0" lang="en-US" sz="6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i="0" lang="en-US" sz="3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解題-空間切割</a:t>
            </a:r>
            <a:endParaRPr b="0" i="0" sz="3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1" name="Google Shape;41;p7"/>
          <p:cNvSpPr/>
          <p:nvPr/>
        </p:nvSpPr>
        <p:spPr>
          <a:xfrm>
            <a:off x="4386825" y="4178733"/>
            <a:ext cx="410561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smalllikeart from </a:t>
            </a:r>
            <a:r>
              <a:rPr b="0" i="0" lang="en-US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鄭\Desktop\TOI推廣\12-11\square.png" id="42" name="Google Shape;4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37180" y="1304925"/>
            <a:ext cx="2507107" cy="25071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6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5" name="Google Shape;155;p16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範例程式</a:t>
            </a:r>
            <a:endParaRPr sz="2400"/>
          </a:p>
        </p:txBody>
      </p:sp>
      <p:pic>
        <p:nvPicPr>
          <p:cNvPr descr="C:\Users\鄭\Desktop\TOI推廣\12-11\ans.jpg" id="156" name="Google Shape;15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71380" y="742360"/>
            <a:ext cx="4428172" cy="3588604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</a:pP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" name="Google Shape;49;p8"/>
          <p:cNvSpPr/>
          <p:nvPr/>
        </p:nvSpPr>
        <p:spPr>
          <a:xfrm>
            <a:off x="1643743" y="785005"/>
            <a:ext cx="6776865" cy="2739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在一維空間中，對空間進行一次切割，意即一刀，最多會使得空間區域變為二塊，而後我們每次再對空間進行切割，都只能空間的區域增加一塊，也就是</a:t>
            </a:r>
            <a:r>
              <a:rPr b="1" i="0" lang="en-US" sz="2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一刀最多會有二塊，二刀三塊，三刀四塊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等等，以此類推。但在更高維的空間中，每切割一次，</a:t>
            </a:r>
            <a:r>
              <a:rPr b="1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不一定只增加一個區域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，像在二維空間中，</a:t>
            </a:r>
            <a:r>
              <a:rPr b="1" i="0" lang="en-US" sz="2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一刀最多會有二塊，二刀四塊，三刀七塊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等等，不過當維度越高，模擬的難度也越困難，請你寫一個程式計算高維空間中有限次數能切割出來的</a:t>
            </a:r>
            <a:r>
              <a:rPr b="1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最多區域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8"/>
          <p:cNvSpPr/>
          <p:nvPr/>
        </p:nvSpPr>
        <p:spPr>
          <a:xfrm>
            <a:off x="1643743" y="4017413"/>
            <a:ext cx="350448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smalllikeart from </a:t>
            </a:r>
            <a:r>
              <a:rPr b="0" i="0" lang="en-US" sz="1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鄭\Desktop\TOI推廣\12-11\squares.png" id="51" name="Google Shape;51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92036" y="3177667"/>
            <a:ext cx="1244092" cy="12440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" name="Google Shape;57;p9"/>
          <p:cNvSpPr/>
          <p:nvPr/>
        </p:nvSpPr>
        <p:spPr>
          <a:xfrm>
            <a:off x="1659279" y="809270"/>
            <a:ext cx="6642851" cy="1292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輸入的第一列為一個正整數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N（1 ≤ N ≤ 10</a:t>
            </a:r>
            <a:r>
              <a:rPr b="1" baseline="3000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）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，代表要模擬的空間數量，接著N列含有兩個正整數，空間維度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D（1 ≤ D ≤ 50）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與能切割的次數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C（1 ≤ C ≤ 50）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9"/>
          <p:cNvSpPr/>
          <p:nvPr/>
        </p:nvSpPr>
        <p:spPr>
          <a:xfrm>
            <a:off x="1659279" y="2532716"/>
            <a:ext cx="3350711" cy="1046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對每筆資料請輸出</a:t>
            </a: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列，代表該情況下能切割出的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最多區域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9" name="Google Shape;59;p9"/>
          <p:cNvGraphicFramePr/>
          <p:nvPr/>
        </p:nvGraphicFramePr>
        <p:xfrm>
          <a:off x="5419859" y="2604055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{97B0D1E8-3D90-40B5-8864-2D60AA6ADC7D}</a:tableStyleId>
              </a:tblPr>
              <a:tblGrid>
                <a:gridCol w="1368050"/>
                <a:gridCol w="1342550"/>
              </a:tblGrid>
              <a:tr h="941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1 1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1 2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2 2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1 3</a:t>
                      </a:r>
                      <a:endParaRPr sz="1800" u="none" cap="none" strike="noStrik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endParaRPr b="1"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4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  <p:sp>
        <p:nvSpPr>
          <p:cNvPr id="60" name="Google Shape;60;p9"/>
          <p:cNvSpPr/>
          <p:nvPr/>
        </p:nvSpPr>
        <p:spPr>
          <a:xfrm>
            <a:off x="4919327" y="571141"/>
            <a:ext cx="350448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smalllikeart from </a:t>
            </a:r>
            <a:r>
              <a:rPr b="0" i="0" lang="en-US" sz="1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鄭\Desktop\TOI推廣\12-11\squares_color.png" id="61" name="Google Shape;61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36732" y="3579156"/>
            <a:ext cx="812355" cy="8123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idx="4294967295" type="ctrTitle"/>
          </p:nvPr>
        </p:nvSpPr>
        <p:spPr>
          <a:xfrm>
            <a:off x="4779000" y="694426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Noto Sans Symbols"/>
              <a:buNone/>
            </a:pPr>
            <a:r>
              <a:rPr b="1" i="0" lang="en-US" sz="5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7" name="Google Shape;67;p10"/>
          <p:cNvSpPr txBox="1"/>
          <p:nvPr>
            <p:ph idx="1" type="subTitle"/>
          </p:nvPr>
        </p:nvSpPr>
        <p:spPr>
          <a:xfrm>
            <a:off x="4889892" y="2309395"/>
            <a:ext cx="3234300" cy="53540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57200" lvl="0" marL="457200" marR="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Microsoft JhengHei"/>
              <a:buAutoNum type="arabicPeriod"/>
            </a:pPr>
            <a:r>
              <a:rPr b="1" i="0" lang="en-US" sz="2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動態規劃</a:t>
            </a:r>
            <a:endParaRPr b="1" i="0" sz="24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9" name="Google Shape;69;p10"/>
          <p:cNvSpPr/>
          <p:nvPr/>
        </p:nvSpPr>
        <p:spPr>
          <a:xfrm>
            <a:off x="4533579" y="4224837"/>
            <a:ext cx="408477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smalllikeart from </a:t>
            </a:r>
            <a:r>
              <a:rPr b="0" i="0" lang="en-US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" name="Google Shape;70;p10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06534" y="1349994"/>
            <a:ext cx="2443511" cy="24435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6" name="Google Shape;76;p1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動態規劃</a:t>
            </a:r>
            <a:endParaRPr sz="2400"/>
          </a:p>
        </p:txBody>
      </p:sp>
      <p:sp>
        <p:nvSpPr>
          <p:cNvPr id="77" name="Google Shape;77;p11"/>
          <p:cNvSpPr txBox="1"/>
          <p:nvPr/>
        </p:nvSpPr>
        <p:spPr>
          <a:xfrm>
            <a:off x="1430528" y="1525718"/>
            <a:ext cx="6973824" cy="2554545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在</a:t>
            </a:r>
            <a:r>
              <a:rPr b="1" i="0" lang="en-US" sz="1600" u="none" cap="none" strike="noStrike">
                <a:solidFill>
                  <a:srgbClr val="AB792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一維空間(線)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中，每切一刀會在空間中形成一個點，每個點能將空間分為兩個區域，故一維空間中區域被切割出的最大數量是</a:t>
            </a:r>
            <a:r>
              <a:rPr b="1" i="0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C(切割數量)+1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在</a:t>
            </a:r>
            <a:r>
              <a:rPr b="1" i="0" lang="en-US" sz="1600" u="none" cap="none" strike="noStrike">
                <a:solidFill>
                  <a:srgbClr val="AB792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二維空間(平面)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中，每切一刀會在空間中形成一條線，每條線能將空間分為兩個區域，在空的區域中第一刀會使得空間變為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個區域。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第二刀會與第一刀(線)交於一個點，一個點能將一條線分為</a:t>
            </a:r>
            <a:r>
              <a:rPr b="1" i="0" lang="en-US" sz="1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個線段，而每一線段能將平面分為兩個區域，因此最大的區域數量為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(舊)+</a:t>
            </a:r>
            <a:r>
              <a:rPr b="1" i="0" lang="en-US" sz="1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(新) =</a:t>
            </a:r>
            <a:r>
              <a:rPr b="1" i="0" lang="en-US" sz="1600" u="none" cap="none" strike="noStrike">
                <a:solidFill>
                  <a:srgbClr val="5142BB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第三刀會與第一、二刀交於兩個點，二個點能將一條線分為</a:t>
            </a:r>
            <a:r>
              <a:rPr b="1" i="0" lang="en-US" sz="1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個線段，而每一線段能將平面分為兩個區域，因此最大的區域數量為</a:t>
            </a:r>
            <a:r>
              <a:rPr b="1" i="0" lang="en-US" sz="1600" u="none" cap="none" strike="noStrike">
                <a:solidFill>
                  <a:srgbClr val="5142BB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(舊)+</a:t>
            </a:r>
            <a:r>
              <a:rPr b="1" i="0" lang="en-US" sz="1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(新) =</a:t>
            </a:r>
            <a:r>
              <a:rPr b="1" i="0" lang="en-US" sz="1600" u="none" cap="none" strike="noStrike">
                <a:solidFill>
                  <a:srgbClr val="70262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7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等等以此類推。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3" name="Google Shape;83;p12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</a:pPr>
            <a:r>
              <a:rPr lang="en-US"/>
              <a:t>二維空間(平面)-圖解</a:t>
            </a:r>
            <a:endParaRPr/>
          </a:p>
        </p:txBody>
      </p:sp>
      <p:grpSp>
        <p:nvGrpSpPr>
          <p:cNvPr id="84" name="Google Shape;84;p12"/>
          <p:cNvGrpSpPr/>
          <p:nvPr/>
        </p:nvGrpSpPr>
        <p:grpSpPr>
          <a:xfrm>
            <a:off x="3645724" y="1507744"/>
            <a:ext cx="2258952" cy="2809764"/>
            <a:chOff x="3503484" y="1503680"/>
            <a:chExt cx="2258952" cy="2809764"/>
          </a:xfrm>
        </p:grpSpPr>
        <p:sp>
          <p:nvSpPr>
            <p:cNvPr id="85" name="Google Shape;85;p12"/>
            <p:cNvSpPr/>
            <p:nvPr/>
          </p:nvSpPr>
          <p:spPr>
            <a:xfrm>
              <a:off x="3651504" y="1893824"/>
              <a:ext cx="1861312" cy="1519936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2"/>
            <p:cNvSpPr txBox="1"/>
            <p:nvPr/>
          </p:nvSpPr>
          <p:spPr>
            <a:xfrm>
              <a:off x="4258994" y="1503680"/>
              <a:ext cx="646331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1800"/>
                <a:buFont typeface="Microsoft JhengHei"/>
                <a:buNone/>
              </a:pPr>
              <a:r>
                <a:rPr b="1" i="0" lang="en-US" sz="1800" u="none" cap="none" strike="noStrike">
                  <a:solidFill>
                    <a:srgbClr val="0070C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二刀</a:t>
              </a:r>
              <a:endPara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cxnSp>
          <p:nvCxnSpPr>
            <p:cNvPr id="87" name="Google Shape;87;p12"/>
            <p:cNvCxnSpPr>
              <a:stCxn id="85" idx="0"/>
              <a:endCxn id="85" idx="2"/>
            </p:cNvCxnSpPr>
            <p:nvPr/>
          </p:nvCxnSpPr>
          <p:spPr>
            <a:xfrm>
              <a:off x="4582160" y="1893824"/>
              <a:ext cx="0" cy="1519800"/>
            </a:xfrm>
            <a:prstGeom prst="straightConnector1">
              <a:avLst/>
            </a:prstGeom>
            <a:noFill/>
            <a:ln cap="flat" cmpd="sng" w="31750">
              <a:solidFill>
                <a:srgbClr val="347EB8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88" name="Google Shape;88;p12"/>
            <p:cNvSpPr txBox="1"/>
            <p:nvPr/>
          </p:nvSpPr>
          <p:spPr>
            <a:xfrm>
              <a:off x="4010033" y="3944112"/>
              <a:ext cx="124585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800"/>
                <a:buFont typeface="Microsoft JhengHei"/>
                <a:buNone/>
              </a:pPr>
              <a:r>
                <a:rPr b="1" i="0" lang="en-US" sz="1800" u="none" cap="none" strike="noStrike">
                  <a:solidFill>
                    <a:srgbClr val="FF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共4個區域</a:t>
              </a:r>
              <a:endParaRPr b="1" i="0" sz="1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cxnSp>
          <p:nvCxnSpPr>
            <p:cNvPr id="89" name="Google Shape;89;p12"/>
            <p:cNvCxnSpPr>
              <a:stCxn id="85" idx="1"/>
              <a:endCxn id="85" idx="3"/>
            </p:cNvCxnSpPr>
            <p:nvPr/>
          </p:nvCxnSpPr>
          <p:spPr>
            <a:xfrm>
              <a:off x="3651504" y="2653792"/>
              <a:ext cx="1861200" cy="0"/>
            </a:xfrm>
            <a:prstGeom prst="straightConnector1">
              <a:avLst/>
            </a:prstGeom>
            <a:noFill/>
            <a:ln cap="flat" cmpd="sng" w="31750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90" name="Google Shape;90;p12"/>
            <p:cNvSpPr/>
            <p:nvPr/>
          </p:nvSpPr>
          <p:spPr>
            <a:xfrm>
              <a:off x="4531360" y="2609088"/>
              <a:ext cx="101600" cy="97536"/>
            </a:xfrm>
            <a:prstGeom prst="ellipse">
              <a:avLst/>
            </a:prstGeom>
            <a:solidFill>
              <a:srgbClr val="FF0000"/>
            </a:solidFill>
            <a:ln cap="flat" cmpd="sng" w="254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2"/>
            <p:cNvSpPr txBox="1"/>
            <p:nvPr/>
          </p:nvSpPr>
          <p:spPr>
            <a:xfrm>
              <a:off x="3503484" y="3439865"/>
              <a:ext cx="2258952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1400"/>
                <a:buFont typeface="Microsoft JhengHei"/>
                <a:buNone/>
              </a:pPr>
              <a:r>
                <a:rPr b="1" i="0" lang="en-US" sz="1400" u="none" cap="none" strike="noStrike">
                  <a:solidFill>
                    <a:srgbClr val="0070C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兩線交於一點，形成2線段</a:t>
              </a:r>
              <a:endParaRPr b="1" i="0" sz="14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1400"/>
                <a:buFont typeface="Microsoft JhengHei"/>
                <a:buNone/>
              </a:pPr>
              <a:r>
                <a:rPr b="1" i="0" lang="en-US" sz="1400" u="none" cap="none" strike="noStrike">
                  <a:solidFill>
                    <a:srgbClr val="0070C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多出2區域</a:t>
              </a:r>
              <a:endParaRPr b="1" i="0" sz="14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92" name="Google Shape;92;p12"/>
          <p:cNvGrpSpPr/>
          <p:nvPr/>
        </p:nvGrpSpPr>
        <p:grpSpPr>
          <a:xfrm>
            <a:off x="6017125" y="1529785"/>
            <a:ext cx="2266967" cy="2809764"/>
            <a:chOff x="6017125" y="1529785"/>
            <a:chExt cx="2266967" cy="2809764"/>
          </a:xfrm>
        </p:grpSpPr>
        <p:sp>
          <p:nvSpPr>
            <p:cNvPr id="93" name="Google Shape;93;p12"/>
            <p:cNvSpPr/>
            <p:nvPr/>
          </p:nvSpPr>
          <p:spPr>
            <a:xfrm>
              <a:off x="6169152" y="1919929"/>
              <a:ext cx="1861312" cy="1519936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12"/>
            <p:cNvSpPr txBox="1"/>
            <p:nvPr/>
          </p:nvSpPr>
          <p:spPr>
            <a:xfrm>
              <a:off x="6776642" y="1529785"/>
              <a:ext cx="646331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1800"/>
                <a:buFont typeface="Microsoft JhengHei"/>
                <a:buNone/>
              </a:pPr>
              <a:r>
                <a:rPr b="1" i="0" lang="en-US" sz="1800" u="none" cap="none" strike="noStrike">
                  <a:solidFill>
                    <a:srgbClr val="0070C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三刀</a:t>
              </a:r>
              <a:endPara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cxnSp>
          <p:nvCxnSpPr>
            <p:cNvPr id="95" name="Google Shape;95;p12"/>
            <p:cNvCxnSpPr>
              <a:stCxn id="93" idx="0"/>
              <a:endCxn id="93" idx="2"/>
            </p:cNvCxnSpPr>
            <p:nvPr/>
          </p:nvCxnSpPr>
          <p:spPr>
            <a:xfrm>
              <a:off x="7099808" y="1919929"/>
              <a:ext cx="0" cy="1519800"/>
            </a:xfrm>
            <a:prstGeom prst="straightConnector1">
              <a:avLst/>
            </a:prstGeom>
            <a:noFill/>
            <a:ln cap="flat" cmpd="sng" w="31750">
              <a:solidFill>
                <a:srgbClr val="347EB8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96" name="Google Shape;96;p12"/>
            <p:cNvSpPr txBox="1"/>
            <p:nvPr/>
          </p:nvSpPr>
          <p:spPr>
            <a:xfrm>
              <a:off x="6527681" y="3970217"/>
              <a:ext cx="124585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800"/>
                <a:buFont typeface="Microsoft JhengHei"/>
                <a:buNone/>
              </a:pPr>
              <a:r>
                <a:rPr b="1" i="0" lang="en-US" sz="1800" u="none" cap="none" strike="noStrike">
                  <a:solidFill>
                    <a:srgbClr val="FF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共7個區域</a:t>
              </a:r>
              <a:endParaRPr b="1" i="0" sz="1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cxnSp>
          <p:nvCxnSpPr>
            <p:cNvPr id="97" name="Google Shape;97;p12"/>
            <p:cNvCxnSpPr>
              <a:stCxn id="93" idx="1"/>
              <a:endCxn id="93" idx="3"/>
            </p:cNvCxnSpPr>
            <p:nvPr/>
          </p:nvCxnSpPr>
          <p:spPr>
            <a:xfrm>
              <a:off x="6169152" y="2679897"/>
              <a:ext cx="1861200" cy="0"/>
            </a:xfrm>
            <a:prstGeom prst="straightConnector1">
              <a:avLst/>
            </a:prstGeom>
            <a:noFill/>
            <a:ln cap="flat" cmpd="sng" w="3175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98" name="Google Shape;98;p12"/>
            <p:cNvSpPr txBox="1"/>
            <p:nvPr/>
          </p:nvSpPr>
          <p:spPr>
            <a:xfrm>
              <a:off x="6017125" y="3465970"/>
              <a:ext cx="2266967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1400"/>
                <a:buFont typeface="Microsoft JhengHei"/>
                <a:buNone/>
              </a:pPr>
              <a:r>
                <a:rPr b="1" i="0" lang="en-US" sz="1400" u="none" cap="none" strike="noStrike">
                  <a:solidFill>
                    <a:srgbClr val="0070C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三線交於二點，形成3線段</a:t>
              </a:r>
              <a:endParaRPr b="1" i="0" sz="14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1400"/>
                <a:buFont typeface="Microsoft JhengHei"/>
                <a:buNone/>
              </a:pPr>
              <a:r>
                <a:rPr b="1" i="0" lang="en-US" sz="1400" u="none" cap="none" strike="noStrike">
                  <a:solidFill>
                    <a:srgbClr val="0070C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多出3區域</a:t>
              </a:r>
              <a:endParaRPr b="1" i="0" sz="14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cxnSp>
          <p:nvCxnSpPr>
            <p:cNvPr id="99" name="Google Shape;99;p12"/>
            <p:cNvCxnSpPr/>
            <p:nvPr/>
          </p:nvCxnSpPr>
          <p:spPr>
            <a:xfrm flipH="1">
              <a:off x="6713729" y="2206752"/>
              <a:ext cx="1316735" cy="1233113"/>
            </a:xfrm>
            <a:prstGeom prst="straightConnector1">
              <a:avLst/>
            </a:prstGeom>
            <a:noFill/>
            <a:ln cap="flat" cmpd="sng" w="31750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00" name="Google Shape;100;p12"/>
            <p:cNvSpPr/>
            <p:nvPr/>
          </p:nvSpPr>
          <p:spPr>
            <a:xfrm>
              <a:off x="7471664" y="2635504"/>
              <a:ext cx="101600" cy="97536"/>
            </a:xfrm>
            <a:prstGeom prst="ellipse">
              <a:avLst/>
            </a:prstGeom>
            <a:solidFill>
              <a:srgbClr val="FF0000"/>
            </a:solidFill>
            <a:ln cap="flat" cmpd="sng" w="254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12"/>
            <p:cNvSpPr/>
            <p:nvPr/>
          </p:nvSpPr>
          <p:spPr>
            <a:xfrm>
              <a:off x="7049008" y="3033776"/>
              <a:ext cx="101600" cy="97536"/>
            </a:xfrm>
            <a:prstGeom prst="ellipse">
              <a:avLst/>
            </a:prstGeom>
            <a:solidFill>
              <a:srgbClr val="FF0000"/>
            </a:solidFill>
            <a:ln cap="flat" cmpd="sng" w="254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" name="Google Shape;102;p12"/>
          <p:cNvGrpSpPr/>
          <p:nvPr/>
        </p:nvGrpSpPr>
        <p:grpSpPr>
          <a:xfrm>
            <a:off x="1519936" y="1491488"/>
            <a:ext cx="1861312" cy="2821956"/>
            <a:chOff x="1519936" y="1491488"/>
            <a:chExt cx="1861312" cy="2821956"/>
          </a:xfrm>
        </p:grpSpPr>
        <p:grpSp>
          <p:nvGrpSpPr>
            <p:cNvPr id="103" name="Google Shape;103;p12"/>
            <p:cNvGrpSpPr/>
            <p:nvPr/>
          </p:nvGrpSpPr>
          <p:grpSpPr>
            <a:xfrm>
              <a:off x="1519936" y="1491488"/>
              <a:ext cx="1861312" cy="2821956"/>
              <a:chOff x="1519936" y="1491488"/>
              <a:chExt cx="1861312" cy="2821956"/>
            </a:xfrm>
          </p:grpSpPr>
          <p:sp>
            <p:nvSpPr>
              <p:cNvPr id="104" name="Google Shape;104;p12"/>
              <p:cNvSpPr/>
              <p:nvPr/>
            </p:nvSpPr>
            <p:spPr>
              <a:xfrm>
                <a:off x="1519936" y="1881632"/>
                <a:ext cx="1861312" cy="1519936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12"/>
              <p:cNvSpPr txBox="1"/>
              <p:nvPr/>
            </p:nvSpPr>
            <p:spPr>
              <a:xfrm>
                <a:off x="2127426" y="1491488"/>
                <a:ext cx="646331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70C0"/>
                  </a:buClr>
                  <a:buSzPts val="1800"/>
                  <a:buFont typeface="Microsoft JhengHei"/>
                  <a:buNone/>
                </a:pPr>
                <a:r>
                  <a:rPr b="1" i="0" lang="en-US" sz="1800" u="none" cap="none" strike="noStrike">
                    <a:solidFill>
                      <a:srgbClr val="0070C0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一刀</a:t>
                </a:r>
                <a:endParaRPr b="1" i="0" sz="1800" u="none" cap="none" strike="noStrike">
                  <a:solidFill>
                    <a:srgbClr val="0070C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  <p:cxnSp>
            <p:nvCxnSpPr>
              <p:cNvPr id="106" name="Google Shape;106;p12"/>
              <p:cNvCxnSpPr>
                <a:stCxn id="104" idx="0"/>
                <a:endCxn id="104" idx="2"/>
              </p:cNvCxnSpPr>
              <p:nvPr/>
            </p:nvCxnSpPr>
            <p:spPr>
              <a:xfrm>
                <a:off x="2450592" y="1881632"/>
                <a:ext cx="0" cy="1519800"/>
              </a:xfrm>
              <a:prstGeom prst="straightConnector1">
                <a:avLst/>
              </a:prstGeom>
              <a:noFill/>
              <a:ln cap="flat" cmpd="sng" w="31750">
                <a:solidFill>
                  <a:srgbClr val="347EB8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107" name="Google Shape;107;p12"/>
              <p:cNvSpPr txBox="1"/>
              <p:nvPr/>
            </p:nvSpPr>
            <p:spPr>
              <a:xfrm>
                <a:off x="1943081" y="3944112"/>
                <a:ext cx="1245854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0000"/>
                  </a:buClr>
                  <a:buSzPts val="1800"/>
                  <a:buFont typeface="Microsoft JhengHei"/>
                  <a:buNone/>
                </a:pPr>
                <a:r>
                  <a:rPr b="1" i="0" lang="en-US" sz="1800" u="none" cap="none" strike="noStrike">
                    <a:solidFill>
                      <a:srgbClr val="FF0000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共2個區域</a:t>
                </a:r>
                <a:endParaRPr b="1" i="0" sz="1800" u="none" cap="none" strike="noStrike">
                  <a:solidFill>
                    <a:srgbClr val="FF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</p:grpSp>
        <p:sp>
          <p:nvSpPr>
            <p:cNvPr id="108" name="Google Shape;108;p12"/>
            <p:cNvSpPr txBox="1"/>
            <p:nvPr/>
          </p:nvSpPr>
          <p:spPr>
            <a:xfrm>
              <a:off x="1550343" y="3465970"/>
              <a:ext cx="1800494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1400"/>
                <a:buFont typeface="Microsoft JhengHei"/>
                <a:buNone/>
              </a:pPr>
              <a:r>
                <a:rPr b="1" i="0" lang="en-US" sz="1400" u="none" cap="none" strike="noStrike">
                  <a:solidFill>
                    <a:srgbClr val="0070C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一線將平面切為兩塊</a:t>
              </a:r>
              <a:endParaRPr b="1" i="0" sz="14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1400"/>
                <a:buFont typeface="Microsoft JhengHei"/>
                <a:buNone/>
              </a:pPr>
              <a:r>
                <a:rPr b="1" i="0" lang="en-US" sz="1400" u="none" cap="none" strike="noStrike">
                  <a:solidFill>
                    <a:srgbClr val="0070C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多出1區域</a:t>
              </a:r>
              <a:endParaRPr b="1" i="0" sz="14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3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4" name="Google Shape;114;p13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動態規劃</a:t>
            </a:r>
            <a:endParaRPr sz="2400"/>
          </a:p>
        </p:txBody>
      </p:sp>
      <p:sp>
        <p:nvSpPr>
          <p:cNvPr id="115" name="Google Shape;115;p13"/>
          <p:cNvSpPr txBox="1"/>
          <p:nvPr/>
        </p:nvSpPr>
        <p:spPr>
          <a:xfrm>
            <a:off x="1377696" y="1525718"/>
            <a:ext cx="7071360" cy="2308324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在</a:t>
            </a:r>
            <a:r>
              <a:rPr b="1" i="0" lang="en-US" sz="1600" u="none" cap="none" strike="noStrike">
                <a:solidFill>
                  <a:srgbClr val="AB792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三維空間(空間)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中，每切一刀會在空間中形成一個平面，每個平面能將空間分為兩個區域，在空的區域中第一刀會使得空間變為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個區域。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第二刀會與第一刀(平面)交於一條線，一個線能將一個平面分為</a:t>
            </a:r>
            <a:r>
              <a:rPr b="1" i="0" lang="en-US" sz="1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個平面，而每一個平面能將空間分為兩個區域，因此最大的區域數量為</a:t>
            </a:r>
            <a:r>
              <a:rPr b="1" i="0" lang="en-US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(舊)+</a:t>
            </a:r>
            <a:r>
              <a:rPr b="1" i="0" lang="en-US" sz="1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(新) =</a:t>
            </a:r>
            <a:r>
              <a:rPr b="1" i="0" lang="en-US" sz="1600" u="none" cap="none" strike="noStrike">
                <a:solidFill>
                  <a:srgbClr val="5142BB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第三刀會與第一、二刀交於兩條線，二條線能將一個平面分為</a:t>
            </a:r>
            <a:r>
              <a:rPr b="1" i="0" lang="en-US" sz="1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個平面，而每一平面能將空間分為兩個區域，因此最大的區域數量為</a:t>
            </a:r>
            <a:r>
              <a:rPr b="1" i="0" lang="en-US" sz="1600" u="none" cap="none" strike="noStrike">
                <a:solidFill>
                  <a:srgbClr val="5142BB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(舊)+</a:t>
            </a:r>
            <a:r>
              <a:rPr b="1" i="0" lang="en-US" sz="1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(新) =</a:t>
            </a:r>
            <a:r>
              <a:rPr b="1" i="0" lang="en-US" sz="1600" u="none" cap="none" strike="noStrike">
                <a:solidFill>
                  <a:srgbClr val="70262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第四刀會與第一二三刀交於三條線，三條線能將一個平面分為</a:t>
            </a:r>
            <a:r>
              <a:rPr b="1" i="0" lang="en-US" sz="1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7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個平面，而每一平面能將空間分為兩個區域，因此最大的區域數量為</a:t>
            </a:r>
            <a:r>
              <a:rPr b="1" i="0" lang="en-US" sz="1600" u="none" cap="none" strike="noStrike">
                <a:solidFill>
                  <a:srgbClr val="70262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(舊)+</a:t>
            </a:r>
            <a:r>
              <a:rPr b="1" i="0" lang="en-US" sz="1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7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(新) =</a:t>
            </a:r>
            <a:r>
              <a:rPr b="1" i="0" lang="en-US" sz="1600" u="none" cap="none" strike="noStrike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15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等等以此類推。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4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1" name="Google Shape;121;p14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動態規劃</a:t>
            </a:r>
            <a:endParaRPr sz="2400"/>
          </a:p>
        </p:txBody>
      </p:sp>
      <p:sp>
        <p:nvSpPr>
          <p:cNvPr id="122" name="Google Shape;122;p14"/>
          <p:cNvSpPr txBox="1"/>
          <p:nvPr/>
        </p:nvSpPr>
        <p:spPr>
          <a:xfrm>
            <a:off x="1377696" y="1411926"/>
            <a:ext cx="6981952" cy="830997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由前面的推論，我們可以發現每一個維度在做切割時，會與其D-1維度有關，像先前</a:t>
            </a:r>
            <a:r>
              <a:rPr b="1" i="0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點與線以及線與平面的關係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，最大數量會是舊的區域數量(C-1)加上D-1維度的切割數量(C)-1的區域數量。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123" name="Google Shape;123;p14"/>
          <p:cNvGraphicFramePr/>
          <p:nvPr/>
        </p:nvGraphicFramePr>
        <p:xfrm>
          <a:off x="3190240" y="260480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{97B0D1E8-3D90-40B5-8864-2D60AA6ADC7D}</a:tableStyleId>
              </a:tblPr>
              <a:tblGrid>
                <a:gridCol w="520200"/>
                <a:gridCol w="520200"/>
                <a:gridCol w="520200"/>
                <a:gridCol w="520200"/>
                <a:gridCol w="520200"/>
                <a:gridCol w="520200"/>
              </a:tblGrid>
              <a:tr h="376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4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376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0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376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4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5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376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4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7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11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376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3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2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4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8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15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cxnSp>
        <p:nvCxnSpPr>
          <p:cNvPr id="124" name="Google Shape;124;p14"/>
          <p:cNvCxnSpPr/>
          <p:nvPr/>
        </p:nvCxnSpPr>
        <p:spPr>
          <a:xfrm>
            <a:off x="3076448" y="2750240"/>
            <a:ext cx="0" cy="1570335"/>
          </a:xfrm>
          <a:prstGeom prst="straightConnector1">
            <a:avLst/>
          </a:prstGeom>
          <a:noFill/>
          <a:ln cap="flat" cmpd="sng" w="19050">
            <a:solidFill>
              <a:srgbClr val="00B05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25" name="Google Shape;125;p14"/>
          <p:cNvSpPr txBox="1"/>
          <p:nvPr/>
        </p:nvSpPr>
        <p:spPr>
          <a:xfrm>
            <a:off x="2042022" y="3381518"/>
            <a:ext cx="79220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維度(D)</a:t>
            </a:r>
            <a:endParaRPr b="1" i="0" sz="14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6" name="Google Shape;126;p14"/>
          <p:cNvCxnSpPr>
            <a:endCxn id="127" idx="1"/>
          </p:cNvCxnSpPr>
          <p:nvPr/>
        </p:nvCxnSpPr>
        <p:spPr>
          <a:xfrm>
            <a:off x="3560016" y="2447071"/>
            <a:ext cx="1906200" cy="0"/>
          </a:xfrm>
          <a:prstGeom prst="straightConnector1">
            <a:avLst/>
          </a:prstGeom>
          <a:noFill/>
          <a:ln cap="flat" cmpd="sng" w="19050">
            <a:solidFill>
              <a:srgbClr val="00206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27" name="Google Shape;127;p14"/>
          <p:cNvSpPr txBox="1"/>
          <p:nvPr/>
        </p:nvSpPr>
        <p:spPr>
          <a:xfrm>
            <a:off x="5466216" y="2293182"/>
            <a:ext cx="115127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切割數量(C)</a:t>
            </a:r>
            <a:endParaRPr b="1" i="0" sz="1400" u="none" cap="none" strike="noStrik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4"/>
          <p:cNvSpPr/>
          <p:nvPr/>
        </p:nvSpPr>
        <p:spPr>
          <a:xfrm>
            <a:off x="3807968" y="3418367"/>
            <a:ext cx="304868" cy="258736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14"/>
          <p:cNvSpPr/>
          <p:nvPr/>
        </p:nvSpPr>
        <p:spPr>
          <a:xfrm>
            <a:off x="3807934" y="3790223"/>
            <a:ext cx="304868" cy="258736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0" name="Google Shape;130;p14"/>
          <p:cNvCxnSpPr>
            <a:stCxn id="128" idx="6"/>
          </p:cNvCxnSpPr>
          <p:nvPr/>
        </p:nvCxnSpPr>
        <p:spPr>
          <a:xfrm>
            <a:off x="4112836" y="3547735"/>
            <a:ext cx="276300" cy="242400"/>
          </a:xfrm>
          <a:prstGeom prst="straightConnector1">
            <a:avLst/>
          </a:prstGeom>
          <a:noFill/>
          <a:ln cap="flat" cmpd="sng" w="12700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31" name="Google Shape;131;p14"/>
          <p:cNvCxnSpPr/>
          <p:nvPr/>
        </p:nvCxnSpPr>
        <p:spPr>
          <a:xfrm>
            <a:off x="4112836" y="3905367"/>
            <a:ext cx="276284" cy="14224"/>
          </a:xfrm>
          <a:prstGeom prst="straightConnector1">
            <a:avLst/>
          </a:prstGeom>
          <a:noFill/>
          <a:ln cap="flat" cmpd="sng" w="12700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</p:spPr>
      </p:cxnSp>
      <p:grpSp>
        <p:nvGrpSpPr>
          <p:cNvPr id="132" name="Google Shape;132;p14"/>
          <p:cNvGrpSpPr/>
          <p:nvPr/>
        </p:nvGrpSpPr>
        <p:grpSpPr>
          <a:xfrm>
            <a:off x="4850350" y="3794287"/>
            <a:ext cx="581202" cy="630592"/>
            <a:chOff x="2208750" y="3517392"/>
            <a:chExt cx="581202" cy="630592"/>
          </a:xfrm>
        </p:grpSpPr>
        <p:sp>
          <p:nvSpPr>
            <p:cNvPr id="133" name="Google Shape;133;p14"/>
            <p:cNvSpPr/>
            <p:nvPr/>
          </p:nvSpPr>
          <p:spPr>
            <a:xfrm>
              <a:off x="2208784" y="3517392"/>
              <a:ext cx="304868" cy="258736"/>
            </a:xfrm>
            <a:prstGeom prst="ellipse">
              <a:avLst/>
            </a:prstGeom>
            <a:noFill/>
            <a:ln cap="flat" cmpd="sng" w="254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14"/>
            <p:cNvSpPr/>
            <p:nvPr/>
          </p:nvSpPr>
          <p:spPr>
            <a:xfrm>
              <a:off x="2208750" y="3889248"/>
              <a:ext cx="304868" cy="258736"/>
            </a:xfrm>
            <a:prstGeom prst="ellipse">
              <a:avLst/>
            </a:prstGeom>
            <a:noFill/>
            <a:ln cap="flat" cmpd="sng" w="254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35" name="Google Shape;135;p14"/>
            <p:cNvCxnSpPr>
              <a:stCxn id="133" idx="6"/>
            </p:cNvCxnSpPr>
            <p:nvPr/>
          </p:nvCxnSpPr>
          <p:spPr>
            <a:xfrm>
              <a:off x="2513652" y="3646760"/>
              <a:ext cx="276300" cy="242400"/>
            </a:xfrm>
            <a:prstGeom prst="straightConnector1">
              <a:avLst/>
            </a:prstGeom>
            <a:noFill/>
            <a:ln cap="flat" cmpd="sng" w="12700">
              <a:solidFill>
                <a:srgbClr val="FF0000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136" name="Google Shape;136;p14"/>
            <p:cNvCxnSpPr/>
            <p:nvPr/>
          </p:nvCxnSpPr>
          <p:spPr>
            <a:xfrm>
              <a:off x="2513652" y="4004392"/>
              <a:ext cx="276284" cy="14224"/>
            </a:xfrm>
            <a:prstGeom prst="straightConnector1">
              <a:avLst/>
            </a:prstGeom>
            <a:noFill/>
            <a:ln cap="flat" cmpd="sng" w="12700">
              <a:solidFill>
                <a:srgbClr val="FF0000"/>
              </a:solidFill>
              <a:prstDash val="solid"/>
              <a:round/>
              <a:headEnd len="sm" w="sm" type="none"/>
              <a:tailEnd len="med" w="med" type="stealth"/>
            </a:ln>
          </p:spPr>
        </p:cxnSp>
      </p:grpSp>
      <p:grpSp>
        <p:nvGrpSpPr>
          <p:cNvPr id="137" name="Google Shape;137;p14"/>
          <p:cNvGrpSpPr/>
          <p:nvPr/>
        </p:nvGrpSpPr>
        <p:grpSpPr>
          <a:xfrm>
            <a:off x="5376638" y="3422431"/>
            <a:ext cx="581202" cy="630592"/>
            <a:chOff x="2208750" y="3517392"/>
            <a:chExt cx="581202" cy="630592"/>
          </a:xfrm>
        </p:grpSpPr>
        <p:sp>
          <p:nvSpPr>
            <p:cNvPr id="138" name="Google Shape;138;p14"/>
            <p:cNvSpPr/>
            <p:nvPr/>
          </p:nvSpPr>
          <p:spPr>
            <a:xfrm>
              <a:off x="2208784" y="3517392"/>
              <a:ext cx="304868" cy="258736"/>
            </a:xfrm>
            <a:prstGeom prst="ellipse">
              <a:avLst/>
            </a:prstGeom>
            <a:noFill/>
            <a:ln cap="flat" cmpd="sng" w="254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14"/>
            <p:cNvSpPr/>
            <p:nvPr/>
          </p:nvSpPr>
          <p:spPr>
            <a:xfrm>
              <a:off x="2208750" y="3889248"/>
              <a:ext cx="304868" cy="258736"/>
            </a:xfrm>
            <a:prstGeom prst="ellipse">
              <a:avLst/>
            </a:prstGeom>
            <a:noFill/>
            <a:ln cap="flat" cmpd="sng" w="254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40" name="Google Shape;140;p14"/>
            <p:cNvCxnSpPr>
              <a:stCxn id="138" idx="6"/>
            </p:cNvCxnSpPr>
            <p:nvPr/>
          </p:nvCxnSpPr>
          <p:spPr>
            <a:xfrm>
              <a:off x="2513652" y="3646760"/>
              <a:ext cx="276300" cy="242400"/>
            </a:xfrm>
            <a:prstGeom prst="straightConnector1">
              <a:avLst/>
            </a:prstGeom>
            <a:noFill/>
            <a:ln cap="flat" cmpd="sng" w="12700">
              <a:solidFill>
                <a:srgbClr val="FF0000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cxnSp>
          <p:nvCxnSpPr>
            <p:cNvPr id="141" name="Google Shape;141;p14"/>
            <p:cNvCxnSpPr/>
            <p:nvPr/>
          </p:nvCxnSpPr>
          <p:spPr>
            <a:xfrm>
              <a:off x="2513652" y="4004392"/>
              <a:ext cx="276284" cy="14224"/>
            </a:xfrm>
            <a:prstGeom prst="straightConnector1">
              <a:avLst/>
            </a:prstGeom>
            <a:noFill/>
            <a:ln cap="flat" cmpd="sng" w="12700">
              <a:solidFill>
                <a:srgbClr val="FF0000"/>
              </a:solidFill>
              <a:prstDash val="solid"/>
              <a:round/>
              <a:headEnd len="sm" w="sm" type="none"/>
              <a:tailEnd len="med" w="med" type="stealth"/>
            </a:ln>
          </p:spPr>
        </p:cxn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7" name="Google Shape;147;p1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動態規劃</a:t>
            </a:r>
            <a:endParaRPr sz="2400"/>
          </a:p>
        </p:txBody>
      </p:sp>
      <p:sp>
        <p:nvSpPr>
          <p:cNvPr id="148" name="Google Shape;148;p15"/>
          <p:cNvSpPr txBox="1"/>
          <p:nvPr/>
        </p:nvSpPr>
        <p:spPr>
          <a:xfrm>
            <a:off x="1601216" y="1586678"/>
            <a:ext cx="6742176" cy="2062103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狀態轉移方程式為: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DP[D][C] = DP[D][C-1] + DP[D-1][C-1]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我們只需要將題目範圍內的DP陣列求出，再依照題目所要求之維度與切割數量之結果輸出即可。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因為在高維度每切割一次，區域數量都會變為兩倍，所以陣列形態要開</a:t>
            </a:r>
            <a:r>
              <a:rPr b="1" i="0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long long int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，以及對切割0次以及維度0的時候初始化為1。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descr="C:\Users\鄭\Desktop\TOI推廣\12-11\long.jpg" id="149" name="Google Shape;14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3086" y="4091813"/>
            <a:ext cx="3890962" cy="295275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