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Tino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CF8CB89-51A1-4C14-95F8-901E72580318}">
  <a:tblStyle styleId="{0CF8CB89-51A1-4C14-95F8-901E7258031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regular.fntdata"/><Relationship Id="rId14" Type="http://schemas.openxmlformats.org/officeDocument/2006/relationships/slide" Target="slides/slide9.xml"/><Relationship Id="rId17" Type="http://schemas.openxmlformats.org/officeDocument/2006/relationships/font" Target="fonts/Tinos-italic.fntdata"/><Relationship Id="rId16" Type="http://schemas.openxmlformats.org/officeDocument/2006/relationships/font" Target="fonts/Tino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Tino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解題-倉庫整理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539381" y="4209213"/>
            <a:ext cx="40559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7245" y="1089168"/>
            <a:ext cx="2887135" cy="2887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540806" y="678924"/>
            <a:ext cx="681272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有一間公司，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有三個倉庫，編號為1、2和3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。某天公司預計要整修編號為1和2的倉庫，因此需要</a:t>
            </a:r>
            <a:r>
              <a:rPr b="1" i="0" lang="zh-TW" sz="16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將倉庫中的箱子都搬到倉庫3存放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公司指派小周來完成這個任務，而當小周將三間倉庫打開的時候，他得到了幾個資訊：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倉庫內共有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個箱子，箱子由小到大編號為1、2、3、…、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三個倉庫的面積都很小，</a:t>
            </a:r>
            <a:r>
              <a:rPr b="1" i="0" lang="zh-TW" sz="16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只夠在地板上擺放一個箱子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，但由於倉庫有挑高設計，因此他可以把所有箱子疊起來。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越小的箱子越脆弱，因此</a:t>
            </a:r>
            <a:r>
              <a:rPr b="1" i="0" lang="zh-TW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大箱子不能放在小箱子上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小周的力氣只夠讓他</a:t>
            </a:r>
            <a:r>
              <a:rPr b="1" i="0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一次搬運一個箱子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目前所有的箱子都依序疊在倉庫1中。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小周決定用最佳的搬法來完成任務，但當他搬到一半時覺得口很渴，因此去喝了一杯水，當他回來時，卻忘記下一步驟應該要移動哪個箱子了，好消息是他還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記得他目前搬了幾次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，請你寫一個程式告訴小周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下一步應該怎麼移動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1540806" y="1684020"/>
            <a:ext cx="6719274" cy="1489569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59279" y="812791"/>
            <a:ext cx="6642851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輸入只有一列，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共兩個正整數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60、1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&lt; 2</a:t>
            </a:r>
            <a:r>
              <a:rPr b="0" baseline="3000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），以一個空白隔開，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代表箱子總數，</a:t>
            </a:r>
            <a:r>
              <a:rPr b="1" i="1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代表當前是第幾次移動。</a:t>
            </a:r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29993" y="1951564"/>
            <a:ext cx="4801287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對每筆測試資料請輸出「move A from B to C.」。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代表將編號為A的箱子從倉庫B移動到倉庫C。</a:t>
            </a:r>
            <a:endParaRPr/>
          </a:p>
        </p:txBody>
      </p:sp>
      <p:graphicFrame>
        <p:nvGraphicFramePr>
          <p:cNvPr id="58" name="Google Shape;58;p9"/>
          <p:cNvGraphicFramePr/>
          <p:nvPr/>
        </p:nvGraphicFramePr>
        <p:xfrm>
          <a:off x="2964114" y="329285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{0CF8CB89-51A1-4C14-95F8-901E72580318}</a:tableStyleId>
              </a:tblPr>
              <a:tblGrid>
                <a:gridCol w="1828875"/>
                <a:gridCol w="262890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solidFill>
                            <a:srgbClr val="0070C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b="1" lang="zh-TW" sz="1600" u="none" cap="none" strike="noStrik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sz="1600" u="none" cap="none" strike="noStrike">
                        <a:solidFill>
                          <a:srgbClr val="00B05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move 1 from 3 to 2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位元分析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尋找規律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6083" y="1244028"/>
            <a:ext cx="2636397" cy="2636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位元分析</a:t>
            </a:r>
            <a:endParaRPr/>
          </a:p>
        </p:txBody>
      </p:sp>
      <p:sp>
        <p:nvSpPr>
          <p:cNvPr id="74" name="Google Shape;74;p11"/>
          <p:cNvSpPr txBox="1"/>
          <p:nvPr/>
        </p:nvSpPr>
        <p:spPr>
          <a:xfrm>
            <a:off x="1778303" y="1419275"/>
            <a:ext cx="651276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我們先考慮只有4個箱子的情況，並將所有步驟印出來，可以發現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「最高相異位元」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即是移動的箱子的編號。</a:t>
            </a:r>
            <a:endParaRPr b="0" baseline="-2500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1219" y="2002085"/>
            <a:ext cx="5825197" cy="2618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/>
          <p:nvPr/>
        </p:nvSpPr>
        <p:spPr>
          <a:xfrm>
            <a:off x="4998720" y="1333500"/>
            <a:ext cx="3093720" cy="3090625"/>
          </a:xfrm>
          <a:prstGeom prst="rect">
            <a:avLst/>
          </a:prstGeom>
          <a:solidFill>
            <a:srgbClr val="D1E0AF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2"/>
          <p:cNvSpPr/>
          <p:nvPr/>
        </p:nvSpPr>
        <p:spPr>
          <a:xfrm>
            <a:off x="1714396" y="2273062"/>
            <a:ext cx="3036673" cy="1900451"/>
          </a:xfrm>
          <a:prstGeom prst="rect">
            <a:avLst/>
          </a:prstGeom>
          <a:solidFill>
            <a:srgbClr val="ADCCE5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3" name="Google Shape;83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尋找規律</a:t>
            </a:r>
            <a:endParaRPr/>
          </a:p>
        </p:txBody>
      </p:sp>
      <p:sp>
        <p:nvSpPr>
          <p:cNvPr id="84" name="Google Shape;84;p12"/>
          <p:cNvSpPr txBox="1"/>
          <p:nvPr/>
        </p:nvSpPr>
        <p:spPr>
          <a:xfrm>
            <a:off x="1778302" y="1419275"/>
            <a:ext cx="27251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接著我們針對單個箱子的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搬運情形進行列印。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8925" y="2431737"/>
            <a:ext cx="2247619" cy="12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1219" y="1481355"/>
            <a:ext cx="2190476" cy="247619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 txBox="1"/>
          <p:nvPr/>
        </p:nvSpPr>
        <p:spPr>
          <a:xfrm>
            <a:off x="1714397" y="3775508"/>
            <a:ext cx="30366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奇數個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箱子，移動</a:t>
            </a:r>
            <a:r>
              <a:rPr b="1" i="0" lang="zh-TW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第偶數個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箱子。</a:t>
            </a:r>
            <a:endParaRPr/>
          </a:p>
        </p:txBody>
      </p:sp>
      <p:sp>
        <p:nvSpPr>
          <p:cNvPr id="88" name="Google Shape;88;p12"/>
          <p:cNvSpPr txBox="1"/>
          <p:nvPr/>
        </p:nvSpPr>
        <p:spPr>
          <a:xfrm>
            <a:off x="5091400" y="4019625"/>
            <a:ext cx="29977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</a:t>
            </a:r>
            <a:r>
              <a:rPr b="1" i="0" lang="zh-TW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偶數個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箱子，移動</a:t>
            </a:r>
            <a:r>
              <a:rPr b="1" i="0" lang="zh-TW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第偶數個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箱子。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4998720" y="1333500"/>
            <a:ext cx="3093720" cy="3090625"/>
          </a:xfrm>
          <a:prstGeom prst="rect">
            <a:avLst/>
          </a:prstGeom>
          <a:solidFill>
            <a:srgbClr val="D1E0AF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1714396" y="2273062"/>
            <a:ext cx="3036673" cy="1900451"/>
          </a:xfrm>
          <a:prstGeom prst="rect">
            <a:avLst/>
          </a:prstGeom>
          <a:solidFill>
            <a:srgbClr val="ADCCE5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1778302" y="1419275"/>
            <a:ext cx="27251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接著我們針對單個箱子的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搬運情形進行列印。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7" name="Google Shape;97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尋找規律</a:t>
            </a:r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1728349" y="3790038"/>
            <a:ext cx="300876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</a:t>
            </a:r>
            <a:r>
              <a:rPr b="1" i="0" lang="zh-TW" sz="14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偶數個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箱子，移動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第奇數個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箱子。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5099895" y="4030137"/>
            <a:ext cx="30937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奇數個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箱子，移動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第奇數個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箱子。</a:t>
            </a:r>
            <a:endParaRPr/>
          </a:p>
        </p:txBody>
      </p:sp>
      <p:pic>
        <p:nvPicPr>
          <p:cNvPr id="100" name="Google Shape;10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4637" y="2399418"/>
            <a:ext cx="2276190" cy="128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9865" y="1472325"/>
            <a:ext cx="2371429" cy="2504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>
            <a:off x="1778303" y="1844040"/>
            <a:ext cx="6070297" cy="1173480"/>
          </a:xfrm>
          <a:prstGeom prst="rect">
            <a:avLst/>
          </a:prstGeom>
          <a:solidFill>
            <a:srgbClr val="DFA2A2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8" name="Google Shape;108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尋找規律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1778303" y="1419275"/>
            <a:ext cx="6512769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接著我們便可以得到規律：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假設我們要移動的箱子為第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個，且總共有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個箱子。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Both"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規律每 3 x 2</a:t>
            </a:r>
            <a:r>
              <a:rPr b="1" baseline="3000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步循環一次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Both"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同為奇數或偶數，則循環順序為 1-&gt;3 3-&gt;2 2-&gt;1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Both"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為一個奇數一個偶數，則循環順序為 1-&gt;2 2-&gt;3 3-&gt;1</a:t>
            </a:r>
            <a:endParaRPr/>
          </a:p>
          <a:p>
            <a:pPr indent="-241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按照規律即可在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O(1)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的時間內計算出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 i 步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移動的結果。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/>
          <p:nvPr/>
        </p:nvSpPr>
        <p:spPr>
          <a:xfrm>
            <a:off x="1463040" y="108585"/>
            <a:ext cx="5387340" cy="47377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7" name="Google Shape;11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0614" y="154305"/>
            <a:ext cx="4098186" cy="3727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/>
          <p:cNvPicPr preferRelativeResize="0"/>
          <p:nvPr/>
        </p:nvPicPr>
        <p:blipFill rotWithShape="1">
          <a:blip r:embed="rId4">
            <a:alphaModFix/>
          </a:blip>
          <a:srcRect b="8333" l="0" r="46531" t="0"/>
          <a:stretch/>
        </p:blipFill>
        <p:spPr>
          <a:xfrm>
            <a:off x="5605695" y="230549"/>
            <a:ext cx="2644517" cy="4082371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" name="Google Shape;119;p15"/>
          <p:cNvPicPr preferRelativeResize="0"/>
          <p:nvPr/>
        </p:nvPicPr>
        <p:blipFill rotWithShape="1">
          <a:blip r:embed="rId4">
            <a:alphaModFix/>
          </a:blip>
          <a:srcRect b="0" l="0" r="0" t="91533"/>
          <a:stretch/>
        </p:blipFill>
        <p:spPr>
          <a:xfrm>
            <a:off x="1540614" y="4411847"/>
            <a:ext cx="5233566" cy="3990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/>
          <p:nvPr/>
        </p:nvSpPr>
        <p:spPr>
          <a:xfrm>
            <a:off x="1943100" y="3980261"/>
            <a:ext cx="2362200" cy="368268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15"/>
          <p:cNvCxnSpPr>
            <a:stCxn id="120" idx="3"/>
          </p:cNvCxnSpPr>
          <p:nvPr/>
        </p:nvCxnSpPr>
        <p:spPr>
          <a:xfrm flipH="1" rot="10800000">
            <a:off x="4305300" y="3433895"/>
            <a:ext cx="1289100" cy="73050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