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Oswald"/>
      <p:regular r:id="rId17"/>
      <p:bold r:id="rId18"/>
    </p:embeddedFont>
    <p:embeddedFont>
      <p:font typeface="Tino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629EFD2-AFB7-4E4C-B15C-EE286BFB1120}">
  <a:tblStyle styleId="{4629EFD2-AFB7-4E4C-B15C-EE286BFB1120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Tinos-bold.fntdata"/><Relationship Id="rId11" Type="http://schemas.openxmlformats.org/officeDocument/2006/relationships/slide" Target="slides/slide6.xml"/><Relationship Id="rId22" Type="http://schemas.openxmlformats.org/officeDocument/2006/relationships/font" Target="fonts/Tinos-boldItalic.fntdata"/><Relationship Id="rId10" Type="http://schemas.openxmlformats.org/officeDocument/2006/relationships/slide" Target="slides/slide5.xml"/><Relationship Id="rId21" Type="http://schemas.openxmlformats.org/officeDocument/2006/relationships/font" Target="fonts/Tino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Oswald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Tinos-regular.fntdata"/><Relationship Id="rId6" Type="http://schemas.openxmlformats.org/officeDocument/2006/relationships/slide" Target="slides/slide1.xml"/><Relationship Id="rId18" Type="http://schemas.openxmlformats.org/officeDocument/2006/relationships/font" Target="fonts/Oswald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" name="Google Shape;3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" name="Google Shape;4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" name="Google Shape;4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2195400" y="1915625"/>
            <a:ext cx="53079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1556175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7" name="Google Shape;17;p3"/>
          <p:cNvSpPr txBox="1"/>
          <p:nvPr>
            <p:ph idx="2" type="body"/>
          </p:nvPr>
        </p:nvSpPr>
        <p:spPr>
          <a:xfrm>
            <a:off x="4961272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556175" y="1378821"/>
            <a:ext cx="6616800" cy="265745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93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◆"/>
              <a:defRPr sz="2600"/>
            </a:lvl2pPr>
            <a:lvl3pPr indent="-393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◇"/>
              <a:defRPr sz="2600"/>
            </a:lvl3pPr>
            <a:lvl4pPr indent="-393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⬥"/>
              <a:defRPr sz="2600"/>
            </a:lvl4pPr>
            <a:lvl5pPr indent="-393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5pPr>
            <a:lvl6pPr indent="-393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6pPr>
            <a:lvl7pPr indent="-393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7pPr>
            <a:lvl8pPr indent="-393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8pPr>
            <a:lvl9pPr indent="-393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idx="1" type="body"/>
          </p:nvPr>
        </p:nvSpPr>
        <p:spPr>
          <a:xfrm>
            <a:off x="1592350" y="3640275"/>
            <a:ext cx="6562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i="1" sz="1600">
                <a:solidFill>
                  <a:srgbClr val="666666"/>
                </a:solidFill>
              </a:defRPr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◆"/>
              <a:defRPr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◇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⬥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646416" y="4749900"/>
            <a:ext cx="497584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b="0" lang="zh-TW"/>
              <a:t>‹#›</a:t>
            </a:fld>
            <a:endParaRPr b="0"/>
          </a:p>
        </p:txBody>
      </p:sp>
      <p:cxnSp>
        <p:nvCxnSpPr>
          <p:cNvPr id="30" name="Google Shape;30;p6"/>
          <p:cNvCxnSpPr/>
          <p:nvPr/>
        </p:nvCxnSpPr>
        <p:spPr>
          <a:xfrm>
            <a:off x="1706950" y="3643125"/>
            <a:ext cx="63213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5.jp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i="0" sz="2400" u="none" cap="none" strike="noStrike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556175" y="1378821"/>
            <a:ext cx="6616800" cy="27094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Char char="◈"/>
              <a:defRPr b="0" i="0" sz="3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◆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◇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⬥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zh-TW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hyperlink" Target="http://www.flaticon.com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ctrTitle"/>
          </p:nvPr>
        </p:nvSpPr>
        <p:spPr>
          <a:xfrm>
            <a:off x="1560382" y="160276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lang="zh-TW" sz="6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lang="zh-TW" sz="3000">
                <a:latin typeface="Microsoft JhengHei"/>
                <a:ea typeface="Microsoft JhengHei"/>
                <a:cs typeface="Microsoft JhengHei"/>
                <a:sym typeface="Microsoft JhengHei"/>
              </a:rPr>
              <a:t>解題 - 推薦影片</a:t>
            </a:r>
            <a:endParaRPr b="0" sz="3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7" name="Google Shape;37;p7"/>
          <p:cNvSpPr/>
          <p:nvPr/>
        </p:nvSpPr>
        <p:spPr>
          <a:xfrm>
            <a:off x="5151474" y="4173954"/>
            <a:ext cx="65559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[Freepik]from </a:t>
            </a:r>
            <a:r>
              <a:rPr b="0" i="0" lang="zh-TW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Google Shape;3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70442" y="1424466"/>
            <a:ext cx="2195680" cy="2195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4" name="Google Shape;114;p16"/>
          <p:cNvSpPr/>
          <p:nvPr/>
        </p:nvSpPr>
        <p:spPr>
          <a:xfrm>
            <a:off x="1637821" y="680250"/>
            <a:ext cx="14157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範例程式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76081" y="1186885"/>
            <a:ext cx="6333598" cy="3062575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1" name="Google Shape;121;p17"/>
          <p:cNvSpPr/>
          <p:nvPr/>
        </p:nvSpPr>
        <p:spPr>
          <a:xfrm>
            <a:off x="1637821" y="680250"/>
            <a:ext cx="14157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範例程式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" name="Google Shape;12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60939" y="680250"/>
            <a:ext cx="4258940" cy="3730385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5" name="Google Shape;45;p8"/>
          <p:cNvSpPr/>
          <p:nvPr/>
        </p:nvSpPr>
        <p:spPr>
          <a:xfrm>
            <a:off x="1475315" y="682074"/>
            <a:ext cx="6819900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在這個資訊發達的世代，越來越多人想成為網紅直播主，只要有流量就會有一堆接不完的代言和業配。喜愛活在鎂光燈下的</a:t>
            </a:r>
            <a:r>
              <a:rPr b="0" i="0" lang="zh-TW" sz="18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雯雯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，想要打出一番知名度，首先就是要瞭解知名影片平台的影片推薦系統是如何運作的。以下是某影片串流平台的演算法，請幫助</a:t>
            </a:r>
            <a:r>
              <a:rPr b="0" i="0" lang="zh-TW" sz="18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雯雯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更加瞭解影片推薦系統吧！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某影片串流平台</a:t>
            </a:r>
            <a:r>
              <a:rPr b="1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計算「優先推薦指數」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時，考量的資訊包括</a:t>
            </a:r>
            <a:r>
              <a:rPr b="1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觀看人數、影片長度、平均觀看時間以及同類型相關係數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b="1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依照「優先推薦指數」由高至低列出優先推薦影片名稱。 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「優先推薦指數」公式計算方法如下： </a:t>
            </a:r>
            <a:endParaRPr/>
          </a:p>
        </p:txBody>
      </p:sp>
      <p:sp>
        <p:nvSpPr>
          <p:cNvPr id="46" name="Google Shape;46;p8"/>
          <p:cNvSpPr/>
          <p:nvPr/>
        </p:nvSpPr>
        <p:spPr>
          <a:xfrm>
            <a:off x="1825077" y="3544396"/>
            <a:ext cx="6120375" cy="66306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7406" l="-620" r="0" t="0"/>
            </a:stretch>
          </a:blipFill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2" name="Google Shape;52;p9"/>
          <p:cNvSpPr/>
          <p:nvPr/>
        </p:nvSpPr>
        <p:spPr>
          <a:xfrm>
            <a:off x="1505047" y="610232"/>
            <a:ext cx="6894234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第一行有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一個正整數 </a:t>
            </a:r>
            <a:r>
              <a:rPr b="1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(1 </a:t>
            </a:r>
            <a:r>
              <a:rPr b="1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N ≤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50)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，代表影片個數。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接下來 </a:t>
            </a:r>
            <a:r>
              <a:rPr b="1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行，每行各有一個字串 </a:t>
            </a:r>
            <a:r>
              <a:rPr b="1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，一個正整數 </a:t>
            </a:r>
            <a:r>
              <a:rPr b="1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，兩個正整數 </a:t>
            </a:r>
            <a:r>
              <a:rPr b="1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和 </a:t>
            </a:r>
            <a:r>
              <a:rPr b="1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，一個正整數 </a:t>
            </a:r>
            <a:r>
              <a:rPr b="1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，彼此間以空白隔開。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字串</a:t>
            </a:r>
            <a:r>
              <a:rPr b="0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</a:t>
            </a:r>
            <a:r>
              <a:rPr b="0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不含空格，字元數不超過 15 個字元）代表</a:t>
            </a:r>
            <a:r>
              <a:rPr b="1" i="0" lang="zh-TW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影片名稱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，正整數 </a:t>
            </a:r>
            <a:r>
              <a:rPr b="0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(1 ≤</a:t>
            </a:r>
            <a:r>
              <a:rPr b="0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10</a:t>
            </a:r>
            <a:r>
              <a:rPr b="0" baseline="3000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代表</a:t>
            </a:r>
            <a:r>
              <a:rPr b="1" i="0" lang="zh-TW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觀看人數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；正整數 </a:t>
            </a:r>
            <a:r>
              <a:rPr b="0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(1 ≤</a:t>
            </a:r>
            <a:r>
              <a:rPr b="0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</a:t>
            </a:r>
            <a:r>
              <a:rPr b="0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180) 和 </a:t>
            </a:r>
            <a:r>
              <a:rPr b="0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(1 ≤</a:t>
            </a:r>
            <a:r>
              <a:rPr b="0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</a:t>
            </a:r>
            <a:r>
              <a:rPr b="0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180) 分別表示</a:t>
            </a:r>
            <a:r>
              <a:rPr b="1" i="0" lang="zh-TW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影片長度與平均觀看時間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（單位：分鐘）；正整數 </a:t>
            </a:r>
            <a:r>
              <a:rPr b="0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(1 ≤</a:t>
            </a:r>
            <a:r>
              <a:rPr b="0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10) 代表</a:t>
            </a:r>
            <a:r>
              <a:rPr b="1" i="0" lang="zh-TW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相關係數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</p:txBody>
      </p:sp>
      <p:sp>
        <p:nvSpPr>
          <p:cNvPr id="53" name="Google Shape;53;p9"/>
          <p:cNvSpPr/>
          <p:nvPr/>
        </p:nvSpPr>
        <p:spPr>
          <a:xfrm>
            <a:off x="1505047" y="2087560"/>
            <a:ext cx="6894234" cy="1021946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437" l="-919" r="-182" t="-243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graphicFrame>
        <p:nvGraphicFramePr>
          <p:cNvPr id="54" name="Google Shape;54;p9"/>
          <p:cNvGraphicFramePr/>
          <p:nvPr/>
        </p:nvGraphicFramePr>
        <p:xfrm>
          <a:off x="2646255" y="3216535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{4629EFD2-AFB7-4E4C-B15C-EE286BFB1120}</a:tableStyleId>
              </a:tblPr>
              <a:tblGrid>
                <a:gridCol w="2070800"/>
                <a:gridCol w="2014825"/>
              </a:tblGrid>
              <a:tr h="1230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b="1" lang="zh-TW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br>
                        <a:rPr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A-Fu 1000 4 4 9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HowHow 100 5 4 10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Married 1000 8 7 9</a:t>
                      </a:r>
                      <a:r>
                        <a:rPr lang="zh-TW" sz="1400" u="none" cap="none" strike="noStrike"/>
                        <a:t> 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b="1" lang="zh-TW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br>
                        <a:rPr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A-Fu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Married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HowHow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</a:pPr>
            <a:r>
              <a:rPr b="1" i="0" lang="zh-TW" sz="55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0" name="Google Shape;60;p10"/>
          <p:cNvSpPr txBox="1"/>
          <p:nvPr>
            <p:ph idx="4294967295" type="subTitle"/>
          </p:nvPr>
        </p:nvSpPr>
        <p:spPr>
          <a:xfrm>
            <a:off x="4893955" y="2146834"/>
            <a:ext cx="3533343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讀入資料</a:t>
            </a: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讀入字串，計算推薦指數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排序</a:t>
            </a: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依推薦指數排序輸出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62" name="Google Shape;6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3088" y="1305793"/>
            <a:ext cx="2531913" cy="2531913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0"/>
          <p:cNvSpPr/>
          <p:nvPr/>
        </p:nvSpPr>
        <p:spPr>
          <a:xfrm>
            <a:off x="1375888" y="4230894"/>
            <a:ext cx="5435933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[smashicons] from </a:t>
            </a:r>
            <a:r>
              <a:rPr b="0" i="0" lang="zh-TW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zh-TW"/>
              <a:t>‹#›</a:t>
            </a:fld>
            <a:endParaRPr b="0"/>
          </a:p>
        </p:txBody>
      </p:sp>
      <p:sp>
        <p:nvSpPr>
          <p:cNvPr id="69" name="Google Shape;69;p11"/>
          <p:cNvSpPr/>
          <p:nvPr/>
        </p:nvSpPr>
        <p:spPr>
          <a:xfrm>
            <a:off x="1811274" y="2316400"/>
            <a:ext cx="3339376" cy="510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681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Microsoft JhengHei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讀入資料</a:t>
            </a:r>
            <a:r>
              <a:rPr b="0" i="0" lang="zh-TW" sz="4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endParaRPr b="0" i="0" sz="4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0" name="Google Shape;70;p11"/>
          <p:cNvSpPr/>
          <p:nvPr/>
        </p:nvSpPr>
        <p:spPr>
          <a:xfrm>
            <a:off x="5249387" y="4208146"/>
            <a:ext cx="546513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[Darius Dan] from </a:t>
            </a:r>
            <a:r>
              <a:rPr b="0" i="0" lang="zh-TW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1"/>
          <p:cNvSpPr/>
          <p:nvPr/>
        </p:nvSpPr>
        <p:spPr>
          <a:xfrm>
            <a:off x="2157523" y="2827100"/>
            <a:ext cx="3570208" cy="4515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Microsoft JhengHei"/>
              <a:buNone/>
            </a:pPr>
            <a:r>
              <a:rPr b="0" i="0" lang="zh-TW" sz="24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讀入字串，計算推薦指數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2" name="Google Shape;72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52627" y="1437900"/>
            <a:ext cx="2267699" cy="2267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/>
          <p:nvPr/>
        </p:nvSpPr>
        <p:spPr>
          <a:xfrm>
            <a:off x="1731534" y="1495816"/>
            <a:ext cx="6266082" cy="976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zh-TW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讀入字串、整數：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Microsoft JhengHei"/>
              <a:buAutoNum type="arabicParenBoth"/>
            </a:pPr>
            <a:r>
              <a:rPr b="1" i="0" lang="zh-TW" sz="1400" u="none" cap="none" strike="noStrik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讀入</a:t>
            </a:r>
            <a:r>
              <a:rPr b="1" i="0" lang="zh-TW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影片個數 N </a:t>
            </a:r>
            <a:endParaRPr b="1" i="0" sz="1400" u="none" cap="none" strike="noStrike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357188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讀入 N 個</a:t>
            </a:r>
            <a:r>
              <a:rPr b="1" i="0" lang="zh-TW" sz="1400" u="sng" cap="none" strike="noStrik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影片的名稱、觀看人數、影片長度、平均觀看時間、相關係數</a:t>
            </a:r>
            <a:endParaRPr b="0" i="0" sz="1600" u="sng" cap="none" strike="noStrike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8" name="Google Shape;78;p12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400"/>
              <a:t> 讀入資料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80" name="Google Shape;8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0076" y="2571750"/>
            <a:ext cx="5982899" cy="1759210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1731534" y="1495816"/>
            <a:ext cx="626608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zh-TW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計算優先推薦指數：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r>
              <a:t/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6" name="Google Shape;86;p13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400"/>
              <a:t> 讀入資料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7" name="Google Shape;87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8" name="Google Shape;88;p13"/>
          <p:cNvSpPr/>
          <p:nvPr/>
        </p:nvSpPr>
        <p:spPr>
          <a:xfrm>
            <a:off x="3484462" y="597061"/>
            <a:ext cx="4688513" cy="54893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6666" l="0" r="0" t="0"/>
            </a:stretch>
          </a:blipFill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pic>
        <p:nvPicPr>
          <p:cNvPr id="89" name="Google Shape;8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05312" y="1941792"/>
            <a:ext cx="6062904" cy="2240464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/>
          <p:nvPr/>
        </p:nvSpPr>
        <p:spPr>
          <a:xfrm>
            <a:off x="2353456" y="3672590"/>
            <a:ext cx="3642610" cy="359764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5828718" y="1345914"/>
            <a:ext cx="2388795" cy="498726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7497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zh-TW"/>
              <a:t>‹#›</a:t>
            </a:fld>
            <a:endParaRPr b="0"/>
          </a:p>
        </p:txBody>
      </p:sp>
      <p:sp>
        <p:nvSpPr>
          <p:cNvPr id="97" name="Google Shape;97;p14"/>
          <p:cNvSpPr/>
          <p:nvPr/>
        </p:nvSpPr>
        <p:spPr>
          <a:xfrm>
            <a:off x="1817084" y="2316400"/>
            <a:ext cx="1210588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icrosoft JhengHei"/>
              <a:buNone/>
            </a:pPr>
            <a:r>
              <a:rPr b="1" i="0" lang="zh-TW" sz="4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排序</a:t>
            </a:r>
            <a:endParaRPr b="1" i="0" sz="4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8" name="Google Shape;98;p14"/>
          <p:cNvSpPr/>
          <p:nvPr/>
        </p:nvSpPr>
        <p:spPr>
          <a:xfrm>
            <a:off x="5378479" y="4197388"/>
            <a:ext cx="546513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[surang] from </a:t>
            </a:r>
            <a:r>
              <a:rPr b="0" i="0" lang="zh-TW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/>
          <p:nvPr/>
        </p:nvSpPr>
        <p:spPr>
          <a:xfrm>
            <a:off x="2157523" y="2827100"/>
            <a:ext cx="2954655" cy="4515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Microsoft JhengHei"/>
              <a:buNone/>
            </a:pPr>
            <a:r>
              <a:rPr b="0" i="0" lang="zh-TW" sz="24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依推薦指數排序輸出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0" name="Google Shape;100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52425" y="1047865"/>
            <a:ext cx="2858621" cy="28586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/>
          <p:nvPr/>
        </p:nvSpPr>
        <p:spPr>
          <a:xfrm>
            <a:off x="1731534" y="1452503"/>
            <a:ext cx="6266082" cy="13397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zh-TW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排序優先推薦指數：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Microsoft JhengHei"/>
              <a:buAutoNum type="arabicParenBoth"/>
            </a:pPr>
            <a:r>
              <a:rPr b="1" i="0" lang="zh-TW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bool tmp[51] 紀錄是否排序過</a:t>
            </a:r>
            <a:endParaRPr b="1" i="0" sz="1400" u="none" cap="none" strike="noStrike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0：沒有，1：有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每輪選出沒排序過最大的輸出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6" name="Google Shape;106;p15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400"/>
              <a:t> 排序</a:t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7" name="Google Shape;107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08" name="Google Shape;10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4575" y="1636297"/>
            <a:ext cx="3364943" cy="2604251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