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Tino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ABA4AD1-CDD0-42A7-BAA3-89AF3CE72E52}">
  <a:tblStyle styleId="{9ABA4AD1-CDD0-42A7-BAA3-89AF3CE72E5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E8EBAF9-3272-4AE7-BA42-E1BCF480B09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fill>
          <a:solidFill>
            <a:srgbClr val="CACACA"/>
          </a:solidFill>
        </a:fill>
      </a:tcStyle>
    </a:band1H>
    <a:band2H>
      <a:tcTxStyle/>
    </a:band2H>
    <a:band1V>
      <a:tcTxStyle/>
      <a:tcStyle>
        <a:fill>
          <a:solidFill>
            <a:srgbClr val="CACACA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6E6E6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6E6E6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inos-bold.fntdata"/><Relationship Id="rId11" Type="http://schemas.openxmlformats.org/officeDocument/2006/relationships/slide" Target="slides/slide6.xml"/><Relationship Id="rId22" Type="http://schemas.openxmlformats.org/officeDocument/2006/relationships/font" Target="fonts/Tinos-boldItalic.fntdata"/><Relationship Id="rId10" Type="http://schemas.openxmlformats.org/officeDocument/2006/relationships/slide" Target="slides/slide5.xml"/><Relationship Id="rId21" Type="http://schemas.openxmlformats.org/officeDocument/2006/relationships/font" Target="fonts/Tino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Tino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5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://www.flaticon.com/?fbclid=IwAR3_xJEOVQxO0E7epvyDoEvq_sdyU6Zh-l8-UlNq7ydRGfbnTuC3gv_s4do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9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14.png"/><Relationship Id="rId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解題-資工系的浪漫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898454" y="423245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3787" y="1049263"/>
            <a:ext cx="2868990" cy="2868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0" name="Google Shape;160;p16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61" name="Google Shape;161;p16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2" name="Google Shape;162;p16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63" name="Google Shape;163;p16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4" name="Google Shape;164;p16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5" name="Google Shape;165;p16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6" name="Google Shape;166;p16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8" name="Google Shape;168;p16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69" name="Google Shape;169;p16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6"/>
          <p:cNvSpPr txBox="1"/>
          <p:nvPr/>
        </p:nvSpPr>
        <p:spPr>
          <a:xfrm>
            <a:off x="660224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6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6"/>
          <p:cNvSpPr txBox="1"/>
          <p:nvPr/>
        </p:nvSpPr>
        <p:spPr>
          <a:xfrm>
            <a:off x="6602249" y="3611178"/>
            <a:ext cx="152256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7/2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16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9" name="Google Shape;179;p17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80" name="Google Shape;180;p17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1" name="Google Shape;181;p17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82" name="Google Shape;182;p17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3" name="Google Shape;183;p17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4" name="Google Shape;184;p17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5" name="Google Shape;185;p17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6" name="Google Shape;186;p17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7" name="Google Shape;187;p17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8" name="Google Shape;188;p17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7"/>
          <p:cNvSpPr txBox="1"/>
          <p:nvPr/>
        </p:nvSpPr>
        <p:spPr>
          <a:xfrm>
            <a:off x="705944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7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7"/>
          <p:cNvSpPr txBox="1"/>
          <p:nvPr/>
        </p:nvSpPr>
        <p:spPr>
          <a:xfrm>
            <a:off x="7059449" y="3611178"/>
            <a:ext cx="152256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3/2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" name="Google Shape;192;p17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18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99" name="Google Shape;199;p18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0" name="Google Shape;200;p18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01" name="Google Shape;201;p18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2" name="Google Shape;202;p18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3" name="Google Shape;203;p18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4" name="Google Shape;204;p18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5" name="Google Shape;205;p18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6" name="Google Shape;206;p18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07" name="Google Shape;207;p18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8"/>
          <p:cNvSpPr txBox="1"/>
          <p:nvPr/>
        </p:nvSpPr>
        <p:spPr>
          <a:xfrm>
            <a:off x="724994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8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8"/>
          <p:cNvSpPr txBox="1"/>
          <p:nvPr/>
        </p:nvSpPr>
        <p:spPr>
          <a:xfrm>
            <a:off x="7249949" y="3611178"/>
            <a:ext cx="121919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1/2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1" name="Google Shape;211;p18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12" name="Google Shape;212;p18"/>
          <p:cNvCxnSpPr>
            <a:endCxn id="213" idx="0"/>
          </p:cNvCxnSpPr>
          <p:nvPr/>
        </p:nvCxnSpPr>
        <p:spPr>
          <a:xfrm flipH="1">
            <a:off x="8193925" y="3949660"/>
            <a:ext cx="65400" cy="249000"/>
          </a:xfrm>
          <a:prstGeom prst="straightConnector1">
            <a:avLst/>
          </a:prstGeom>
          <a:noFill/>
          <a:ln cap="flat" cmpd="sng" w="19050">
            <a:solidFill>
              <a:srgbClr val="D69C33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13" name="Google Shape;213;p18"/>
          <p:cNvSpPr txBox="1"/>
          <p:nvPr/>
        </p:nvSpPr>
        <p:spPr>
          <a:xfrm>
            <a:off x="7762012" y="4198660"/>
            <a:ext cx="86382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ending</a:t>
            </a:r>
            <a:endParaRPr b="1" i="0" sz="1400" u="none" cap="none" strike="noStrik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9" name="Google Shape;2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6992" y="144522"/>
            <a:ext cx="3756228" cy="467893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9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996475" y="1605322"/>
            <a:ext cx="6073105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b="0" i="0" lang="en-US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浩哥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是一位資工系的宅宅，興趣是看動漫。生性害羞又不善與人交際的他暗戀著班上的</a:t>
            </a:r>
            <a:r>
              <a:rPr b="0" i="0" lang="en-US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小云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許久，就在今天，他決定鼓起勇氣告白！但平鋪直敘地寫著「我喜歡你」的情書實在太令人難為情了，於是</a:t>
            </a:r>
            <a:r>
              <a:rPr b="0" i="0" lang="en-US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浩哥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發明了一種密碼圖形，將多個數字分別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轉為二進位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後組合在一起便可解密浩哥想傳達的訊息，請你幫助</a:t>
            </a:r>
            <a:r>
              <a:rPr b="0" i="0" lang="en-US" sz="18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小云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同學接收到浩哥的心意！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623314" y="681713"/>
            <a:ext cx="6642851" cy="115986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209" l="-916" r="0" t="-315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23314" y="1973016"/>
            <a:ext cx="3131566" cy="236988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2575" l="-1944" r="-5251" t="-154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5444935" y="1993448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{9ABA4AD1-CDD0-42A7-BAA3-89AF3CE72E52}</a:tableStyleId>
              </a:tblPr>
              <a:tblGrid>
                <a:gridCol w="1052875"/>
                <a:gridCol w="1768350"/>
              </a:tblGrid>
              <a:tr h="959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chemeClr val="accent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 </a:t>
                      </a:r>
                      <a:r>
                        <a:rPr b="0" i="0" lang="en-US" sz="1400" u="none" cap="none" strike="noStrike">
                          <a:solidFill>
                            <a:schemeClr val="accent5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#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255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126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60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pic>
        <p:nvPicPr>
          <p:cNvPr id="58" name="Google Shape;58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44045" y="2256316"/>
            <a:ext cx="1615440" cy="2078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long long 型態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重點二</a:t>
            </a:r>
            <a:endParaRPr b="1" i="0" sz="24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二進位轉換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90280" y="1248282"/>
            <a:ext cx="2614613" cy="261461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/>
          <p:nvPr/>
        </p:nvSpPr>
        <p:spPr>
          <a:xfrm>
            <a:off x="4893956" y="4217217"/>
            <a:ext cx="36968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freepik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long long型態</a:t>
            </a:r>
            <a:endParaRPr/>
          </a:p>
        </p:txBody>
      </p:sp>
      <p:graphicFrame>
        <p:nvGraphicFramePr>
          <p:cNvPr id="74" name="Google Shape;74;p11"/>
          <p:cNvGraphicFramePr/>
          <p:nvPr/>
        </p:nvGraphicFramePr>
        <p:xfrm>
          <a:off x="1556175" y="161726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{9ABA4AD1-CDD0-42A7-BAA3-89AF3CE72E52}</a:tableStyleId>
              </a:tblPr>
              <a:tblGrid>
                <a:gridCol w="1150625"/>
                <a:gridCol w="784850"/>
                <a:gridCol w="4892050"/>
              </a:tblGrid>
              <a:tr h="35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類型名稱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位元數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/>
                        <a:t>值的範圍</a:t>
                      </a:r>
                      <a:endParaRPr/>
                    </a:p>
                  </a:txBody>
                  <a:tcPr marT="45725" marB="45725" marR="91450" marL="91450" anchor="ctr">
                    <a:solidFill>
                      <a:schemeClr val="lt2"/>
                    </a:solidFill>
                  </a:tcPr>
                </a:tc>
              </a:tr>
              <a:tr h="665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int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4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715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/>
                        <a:t>long long int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8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76200" marB="76200" marR="101600" marL="101600" anchor="ctr"/>
                </a:tc>
              </a:tr>
            </a:tbl>
          </a:graphicData>
        </a:graphic>
      </p:graphicFrame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3135" y="3553287"/>
            <a:ext cx="243840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1"/>
          <p:cNvSpPr txBox="1"/>
          <p:nvPr/>
        </p:nvSpPr>
        <p:spPr>
          <a:xfrm>
            <a:off x="4436535" y="3784060"/>
            <a:ext cx="10668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使用方法 : 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5181965" y="1356360"/>
            <a:ext cx="3317500" cy="2979420"/>
          </a:xfrm>
          <a:prstGeom prst="rect">
            <a:avLst/>
          </a:prstGeom>
          <a:solidFill>
            <a:srgbClr val="D5E5F2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/>
          <p:nvPr/>
        </p:nvSpPr>
        <p:spPr>
          <a:xfrm>
            <a:off x="1409700" y="1356360"/>
            <a:ext cx="3317500" cy="2979420"/>
          </a:xfrm>
          <a:prstGeom prst="rect">
            <a:avLst/>
          </a:prstGeom>
          <a:solidFill>
            <a:srgbClr val="D5E5F2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" name="Google Shape;84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graphicFrame>
        <p:nvGraphicFramePr>
          <p:cNvPr id="85" name="Google Shape;85;p12"/>
          <p:cNvGraphicFramePr/>
          <p:nvPr/>
        </p:nvGraphicFramePr>
        <p:xfrm>
          <a:off x="1553441" y="238674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6" name="Google Shape;86;p12"/>
          <p:cNvSpPr txBox="1"/>
          <p:nvPr/>
        </p:nvSpPr>
        <p:spPr>
          <a:xfrm>
            <a:off x="2091670" y="1517224"/>
            <a:ext cx="2479249" cy="71942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1863" l="-2456" r="0" t="-593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87" name="Google Shape;87;p12"/>
          <p:cNvSpPr txBox="1"/>
          <p:nvPr/>
        </p:nvSpPr>
        <p:spPr>
          <a:xfrm>
            <a:off x="1553441" y="1427141"/>
            <a:ext cx="86726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</a:t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2"/>
          <p:cNvSpPr txBox="1"/>
          <p:nvPr/>
        </p:nvSpPr>
        <p:spPr>
          <a:xfrm>
            <a:off x="1638895" y="3523081"/>
            <a:ext cx="2818805" cy="523220"/>
          </a:xfrm>
          <a:prstGeom prst="rect">
            <a:avLst/>
          </a:prstGeom>
          <a:solidFill>
            <a:srgbClr val="EFD0D0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57</a:t>
            </a:r>
            <a:r>
              <a:rPr b="1" i="0" lang="en-US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(10) </a:t>
            </a:r>
            <a:r>
              <a:rPr b="1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= 111001</a:t>
            </a:r>
            <a:r>
              <a:rPr b="1" i="0" lang="en-US" sz="16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(2)</a:t>
            </a:r>
            <a:endParaRPr b="1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9" name="Google Shape;89;p12"/>
          <p:cNvGraphicFramePr/>
          <p:nvPr/>
        </p:nvGraphicFramePr>
        <p:xfrm>
          <a:off x="5330128" y="235320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0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</a:t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90" name="Google Shape;90;p12"/>
          <p:cNvSpPr txBox="1"/>
          <p:nvPr/>
        </p:nvSpPr>
        <p:spPr>
          <a:xfrm>
            <a:off x="5286900" y="1521498"/>
            <a:ext cx="309421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</a:t>
            </a:r>
            <a:r>
              <a:rPr b="1" i="0" lang="en-US" sz="16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陣列Index值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作為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2的次方數</a:t>
            </a:r>
            <a:endParaRPr/>
          </a:p>
        </p:txBody>
      </p:sp>
      <p:sp>
        <p:nvSpPr>
          <p:cNvPr id="91" name="Google Shape;91;p12"/>
          <p:cNvSpPr/>
          <p:nvPr/>
        </p:nvSpPr>
        <p:spPr>
          <a:xfrm>
            <a:off x="5368991" y="197011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2" name="Google Shape;92;p12"/>
          <p:cNvSpPr/>
          <p:nvPr/>
        </p:nvSpPr>
        <p:spPr>
          <a:xfrm>
            <a:off x="5887151" y="197011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3" name="Google Shape;93;p12"/>
          <p:cNvSpPr/>
          <p:nvPr/>
        </p:nvSpPr>
        <p:spPr>
          <a:xfrm>
            <a:off x="6397158" y="197011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4" name="Google Shape;94;p12"/>
          <p:cNvSpPr/>
          <p:nvPr/>
        </p:nvSpPr>
        <p:spPr>
          <a:xfrm>
            <a:off x="6881521" y="197011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7388744" y="198387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6" name="Google Shape;96;p12"/>
          <p:cNvSpPr/>
          <p:nvPr/>
        </p:nvSpPr>
        <p:spPr>
          <a:xfrm>
            <a:off x="7883932" y="197011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4760713" y="2668344"/>
            <a:ext cx="379620" cy="33855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3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04" name="Google Shape;104;p13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5" name="Google Shape;105;p13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06" name="Google Shape;106;p13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7" name="Google Shape;107;p13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8" name="Google Shape;108;p13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09" name="Google Shape;109;p13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0" name="Google Shape;110;p13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1" name="Google Shape;111;p13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2" name="Google Shape;112;p13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3"/>
          <p:cNvSpPr txBox="1"/>
          <p:nvPr/>
        </p:nvSpPr>
        <p:spPr>
          <a:xfrm>
            <a:off x="513158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57 %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3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5131589" y="3611178"/>
            <a:ext cx="152256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57/2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p13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2" name="Google Shape;122;p14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23" name="Google Shape;123;p14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4" name="Google Shape;124;p14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25" name="Google Shape;125;p14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6" name="Google Shape;126;p14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7" name="Google Shape;127;p14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8" name="Google Shape;128;p14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9" name="Google Shape;129;p14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0" name="Google Shape;130;p14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4"/>
          <p:cNvSpPr txBox="1"/>
          <p:nvPr/>
        </p:nvSpPr>
        <p:spPr>
          <a:xfrm>
            <a:off x="572594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28 %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4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4"/>
          <p:cNvSpPr txBox="1"/>
          <p:nvPr/>
        </p:nvSpPr>
        <p:spPr>
          <a:xfrm>
            <a:off x="5725949" y="3611178"/>
            <a:ext cx="152256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28/2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5" name="Google Shape;135;p14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15"/>
          <p:cNvSpPr txBox="1"/>
          <p:nvPr>
            <p:ph type="title"/>
          </p:nvPr>
        </p:nvSpPr>
        <p:spPr>
          <a:xfrm>
            <a:off x="1556175" y="719375"/>
            <a:ext cx="2215725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二進位轉換</a:t>
            </a:r>
            <a:endParaRPr/>
          </a:p>
        </p:txBody>
      </p:sp>
      <p:pic>
        <p:nvPicPr>
          <p:cNvPr id="142" name="Google Shape;142;p15"/>
          <p:cNvPicPr preferRelativeResize="0"/>
          <p:nvPr/>
        </p:nvPicPr>
        <p:blipFill rotWithShape="1">
          <a:blip r:embed="rId3">
            <a:alphaModFix/>
          </a:blip>
          <a:srcRect b="34369" l="15952" r="2670" t="40742"/>
          <a:stretch/>
        </p:blipFill>
        <p:spPr>
          <a:xfrm>
            <a:off x="1556175" y="1590100"/>
            <a:ext cx="3314700" cy="12801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3" name="Google Shape;143;p15"/>
          <p:cNvGraphicFramePr/>
          <p:nvPr/>
        </p:nvGraphicFramePr>
        <p:xfrm>
          <a:off x="5208208" y="229224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{FE8EBAF9-3272-4AE7-BA42-E1BCF480B09A}</a:tableStyleId>
              </a:tblPr>
              <a:tblGrid>
                <a:gridCol w="502925"/>
                <a:gridCol w="502925"/>
                <a:gridCol w="502925"/>
                <a:gridCol w="502925"/>
                <a:gridCol w="502925"/>
                <a:gridCol w="502925"/>
              </a:tblGrid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3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4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accent1"/>
                          </a:solidFill>
                        </a:rPr>
                        <a:t>5</a:t>
                      </a:r>
                      <a:endParaRPr b="1" sz="20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</a:tr>
              <a:tr h="450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FF0000"/>
                          </a:solidFill>
                        </a:rPr>
                        <a:t>0</a:t>
                      </a:r>
                      <a:endParaRPr b="1" sz="2000" u="none" cap="none" strike="noStrike">
                        <a:solidFill>
                          <a:srgbClr val="FF0000"/>
                        </a:solidFill>
                      </a:endParaRPr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 anchor="ctr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44" name="Google Shape;144;p15"/>
          <p:cNvSpPr/>
          <p:nvPr/>
        </p:nvSpPr>
        <p:spPr>
          <a:xfrm>
            <a:off x="5247071" y="1909151"/>
            <a:ext cx="497187" cy="37555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5" name="Google Shape;145;p15"/>
          <p:cNvSpPr/>
          <p:nvPr/>
        </p:nvSpPr>
        <p:spPr>
          <a:xfrm>
            <a:off x="5765231" y="1909151"/>
            <a:ext cx="497187" cy="375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6275238" y="1909151"/>
            <a:ext cx="497187" cy="37555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7" name="Google Shape;147;p15"/>
          <p:cNvSpPr/>
          <p:nvPr/>
        </p:nvSpPr>
        <p:spPr>
          <a:xfrm>
            <a:off x="6759601" y="1909151"/>
            <a:ext cx="497187" cy="37555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8" name="Google Shape;148;p15"/>
          <p:cNvSpPr/>
          <p:nvPr/>
        </p:nvSpPr>
        <p:spPr>
          <a:xfrm>
            <a:off x="7266824" y="1922911"/>
            <a:ext cx="497187" cy="374846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49" name="Google Shape;149;p15"/>
          <p:cNvSpPr/>
          <p:nvPr/>
        </p:nvSpPr>
        <p:spPr>
          <a:xfrm>
            <a:off x="7762012" y="1909151"/>
            <a:ext cx="497187" cy="379656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5184312" y="1530940"/>
            <a:ext cx="12618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 : S = 57</a:t>
            </a:r>
            <a:endParaRPr b="1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6099329" y="3331148"/>
            <a:ext cx="121919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14 % 2 = 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b="0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1690049" y="3023372"/>
            <a:ext cx="2567888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利用 </a:t>
            </a:r>
            <a:r>
              <a:rPr b="1" i="0" lang="en-US" sz="1400" u="none" cap="none" strike="noStrike">
                <a:solidFill>
                  <a:srgbClr val="3D7F8B"/>
                </a:solidFill>
                <a:latin typeface="Arial"/>
                <a:ea typeface="Arial"/>
                <a:cs typeface="Arial"/>
                <a:sym typeface="Arial"/>
              </a:rPr>
              <a:t>bool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型態紀錄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只有 </a:t>
            </a:r>
            <a:r>
              <a:rPr b="1" i="0" lang="en-US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True / False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的資料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True = 1, False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6099329" y="3611178"/>
            <a:ext cx="152256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= 14/2 =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1" i="0" sz="16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4" name="Google Shape;154;p15"/>
          <p:cNvCxnSpPr/>
          <p:nvPr/>
        </p:nvCxnSpPr>
        <p:spPr>
          <a:xfrm>
            <a:off x="5021580" y="1356360"/>
            <a:ext cx="0" cy="316992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