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Oswald"/>
      <p:regular r:id="rId26"/>
      <p:bold r:id="rId27"/>
    </p:embeddedFont>
    <p:embeddedFont>
      <p:font typeface="Tinos"/>
      <p:regular r:id="rId28"/>
      <p:bold r:id="rId29"/>
      <p:italic r:id="rId30"/>
      <p:boldItalic r:id="rId31"/>
    </p:embeddedFont>
    <p:embeddedFont>
      <p:font typeface="Cambria Math"/>
      <p:regular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8180E8E-92B0-4DF4-B88A-A7BD29BD5C9A}">
  <a:tblStyle styleId="{F8180E8E-92B0-4DF4-B88A-A7BD29BD5C9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swald-regular.fntdata"/><Relationship Id="rId25" Type="http://schemas.openxmlformats.org/officeDocument/2006/relationships/slide" Target="slides/slide20.xml"/><Relationship Id="rId28" Type="http://schemas.openxmlformats.org/officeDocument/2006/relationships/font" Target="fonts/Tinos-regular.fntdata"/><Relationship Id="rId27" Type="http://schemas.openxmlformats.org/officeDocument/2006/relationships/font" Target="fonts/Oswa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Tino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Tinos-boldItalic.fntdata"/><Relationship Id="rId30" Type="http://schemas.openxmlformats.org/officeDocument/2006/relationships/font" Target="fonts/Tino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CambriaMath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2" name="Google Shape;32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56175" y="1378821"/>
            <a:ext cx="6616800" cy="26574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646416" y="4749900"/>
            <a:ext cx="497584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b="0" lang="en-US"/>
              <a:t>‹#›</a:t>
            </a:fld>
            <a:endParaRPr b="0"/>
          </a:p>
        </p:txBody>
      </p:sp>
      <p:cxnSp>
        <p:nvCxnSpPr>
          <p:cNvPr id="30" name="Google Shape;30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jp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2709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hyperlink" Target="http://www.flaticon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lang="en-US" sz="6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lang="en-US" sz="3000">
                <a:latin typeface="Microsoft JhengHei"/>
                <a:ea typeface="Microsoft JhengHei"/>
                <a:cs typeface="Microsoft JhengHei"/>
                <a:sym typeface="Microsoft JhengHei"/>
              </a:rPr>
              <a:t>解題-卷積神經網路</a:t>
            </a:r>
            <a:endParaRPr b="0" sz="3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5151474" y="4173954"/>
            <a:ext cx="65559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[Freepik]from 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9082" y="1352550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3" name="Google Shape;133;p16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4" name="Google Shape;134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5" name="Google Shape;135;p16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136" name="Google Shape;13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7" name="Google Shape;137;p16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38" name="Google Shape;138;p16"/>
          <p:cNvGraphicFramePr/>
          <p:nvPr/>
        </p:nvGraphicFramePr>
        <p:xfrm>
          <a:off x="3571752" y="28161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876550"/>
                <a:gridCol w="876550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002060"/>
                          </a:solidFill>
                        </a:rPr>
                        <a:t>i , j</a:t>
                      </a:r>
                      <a:endParaRPr b="1" sz="1400" u="none" cap="none" strike="noStrike">
                        <a:solidFill>
                          <a:srgbClr val="00206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i, j+1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i+1 , j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i+1 , j+1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</a:tbl>
          </a:graphicData>
        </a:graphic>
      </p:graphicFrame>
      <p:sp>
        <p:nvSpPr>
          <p:cNvPr id="139" name="Google Shape;139;p16"/>
          <p:cNvSpPr/>
          <p:nvPr/>
        </p:nvSpPr>
        <p:spPr>
          <a:xfrm rot="2807647">
            <a:off x="1139277" y="2313758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6"/>
          <p:cNvSpPr/>
          <p:nvPr/>
        </p:nvSpPr>
        <p:spPr>
          <a:xfrm>
            <a:off x="5790897" y="3122865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6"/>
          <p:cNvSpPr/>
          <p:nvPr/>
        </p:nvSpPr>
        <p:spPr>
          <a:xfrm>
            <a:off x="3571752" y="3370880"/>
            <a:ext cx="876542" cy="55839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6"/>
          <p:cNvSpPr/>
          <p:nvPr/>
        </p:nvSpPr>
        <p:spPr>
          <a:xfrm>
            <a:off x="1444643" y="2959723"/>
            <a:ext cx="499820" cy="411157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6"/>
          <p:cNvSpPr/>
          <p:nvPr/>
        </p:nvSpPr>
        <p:spPr>
          <a:xfrm>
            <a:off x="2075789" y="2090049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20</a:t>
            </a:r>
            <a:endParaRPr/>
          </a:p>
        </p:txBody>
      </p:sp>
      <p:sp>
        <p:nvSpPr>
          <p:cNvPr id="144" name="Google Shape;144;p16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6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1" name="Google Shape;151;p17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2" name="Google Shape;152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3" name="Google Shape;153;p17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154" name="Google Shape;15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5" name="Google Shape;155;p17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56" name="Google Shape;156;p17"/>
          <p:cNvGraphicFramePr/>
          <p:nvPr/>
        </p:nvGraphicFramePr>
        <p:xfrm>
          <a:off x="3571752" y="28161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876550"/>
                <a:gridCol w="876550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002060"/>
                          </a:solidFill>
                        </a:rPr>
                        <a:t>i , j</a:t>
                      </a:r>
                      <a:endParaRPr b="1" sz="1400" u="none" cap="none" strike="noStrike">
                        <a:solidFill>
                          <a:srgbClr val="00206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i, j+1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i+1 , j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i+1 , j+1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</a:tbl>
          </a:graphicData>
        </a:graphic>
      </p:graphicFrame>
      <p:sp>
        <p:nvSpPr>
          <p:cNvPr id="157" name="Google Shape;157;p17"/>
          <p:cNvSpPr/>
          <p:nvPr/>
        </p:nvSpPr>
        <p:spPr>
          <a:xfrm rot="2807647">
            <a:off x="1139277" y="2313758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7"/>
          <p:cNvSpPr/>
          <p:nvPr/>
        </p:nvSpPr>
        <p:spPr>
          <a:xfrm>
            <a:off x="5758240" y="3420385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7"/>
          <p:cNvSpPr/>
          <p:nvPr/>
        </p:nvSpPr>
        <p:spPr>
          <a:xfrm>
            <a:off x="4448294" y="3370880"/>
            <a:ext cx="876542" cy="55839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7"/>
          <p:cNvSpPr/>
          <p:nvPr/>
        </p:nvSpPr>
        <p:spPr>
          <a:xfrm>
            <a:off x="1971805" y="2982908"/>
            <a:ext cx="499820" cy="38797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7"/>
          <p:cNvSpPr/>
          <p:nvPr/>
        </p:nvSpPr>
        <p:spPr>
          <a:xfrm>
            <a:off x="2075789" y="2090049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20</a:t>
            </a:r>
            <a:endParaRPr/>
          </a:p>
        </p:txBody>
      </p:sp>
      <p:sp>
        <p:nvSpPr>
          <p:cNvPr id="162" name="Google Shape;162;p17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7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9" name="Google Shape;169;p18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0" name="Google Shape;170;p18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1" name="Google Shape;171;p18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172" name="Google Shape;17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3" name="Google Shape;173;p18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74" name="Google Shape;174;p18"/>
          <p:cNvGraphicFramePr/>
          <p:nvPr/>
        </p:nvGraphicFramePr>
        <p:xfrm>
          <a:off x="3738826" y="28121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716475"/>
                <a:gridCol w="716475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0000"/>
                          </a:solidFill>
                        </a:rPr>
                        <a:t>20</a:t>
                      </a:r>
                      <a:endParaRPr b="1"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75" name="Google Shape;175;p18"/>
          <p:cNvSpPr/>
          <p:nvPr/>
        </p:nvSpPr>
        <p:spPr>
          <a:xfrm rot="2807647">
            <a:off x="1139277" y="2313758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8"/>
          <p:cNvSpPr/>
          <p:nvPr/>
        </p:nvSpPr>
        <p:spPr>
          <a:xfrm>
            <a:off x="5747354" y="3858274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8"/>
          <p:cNvSpPr/>
          <p:nvPr/>
        </p:nvSpPr>
        <p:spPr>
          <a:xfrm>
            <a:off x="2097560" y="2123187"/>
            <a:ext cx="961325" cy="29453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8"/>
          <p:cNvSpPr/>
          <p:nvPr/>
        </p:nvSpPr>
        <p:spPr>
          <a:xfrm>
            <a:off x="2075789" y="2090049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20</a:t>
            </a:r>
            <a:endParaRPr/>
          </a:p>
        </p:txBody>
      </p:sp>
      <p:sp>
        <p:nvSpPr>
          <p:cNvPr id="179" name="Google Shape;179;p18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8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8"/>
          <p:cNvSpPr txBox="1"/>
          <p:nvPr/>
        </p:nvSpPr>
        <p:spPr>
          <a:xfrm>
            <a:off x="3738834" y="3935396"/>
            <a:ext cx="15268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 Pooling 後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8"/>
          <p:cNvSpPr/>
          <p:nvPr/>
        </p:nvSpPr>
        <p:spPr>
          <a:xfrm>
            <a:off x="3670735" y="2508682"/>
            <a:ext cx="15119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Max Pooling[0][0] </a:t>
            </a:r>
            <a:endParaRPr b="1" i="0" sz="12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3" name="Google Shape;183;p18"/>
          <p:cNvCxnSpPr/>
          <p:nvPr/>
        </p:nvCxnSpPr>
        <p:spPr>
          <a:xfrm flipH="1">
            <a:off x="4062710" y="2693099"/>
            <a:ext cx="1" cy="288757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9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9" name="Google Shape;189;p19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0" name="Google Shape;190;p19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1" name="Google Shape;191;p19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192" name="Google Shape;19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3" name="Google Shape;193;p19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94" name="Google Shape;194;p19"/>
          <p:cNvGraphicFramePr/>
          <p:nvPr/>
        </p:nvGraphicFramePr>
        <p:xfrm>
          <a:off x="3738826" y="28121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716475"/>
                <a:gridCol w="716475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262626"/>
                          </a:solidFill>
                        </a:rPr>
                        <a:t>20</a:t>
                      </a:r>
                      <a:endParaRPr b="1" sz="1800" u="none" cap="none" strike="noStrike">
                        <a:solidFill>
                          <a:srgbClr val="262626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95" name="Google Shape;195;p19"/>
          <p:cNvSpPr/>
          <p:nvPr/>
        </p:nvSpPr>
        <p:spPr>
          <a:xfrm rot="2807647">
            <a:off x="2155937" y="2272744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9"/>
          <p:cNvSpPr/>
          <p:nvPr/>
        </p:nvSpPr>
        <p:spPr>
          <a:xfrm>
            <a:off x="5747354" y="2497567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9"/>
          <p:cNvSpPr/>
          <p:nvPr/>
        </p:nvSpPr>
        <p:spPr>
          <a:xfrm>
            <a:off x="2578222" y="2079163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</a:t>
            </a:r>
            <a:r>
              <a:rPr b="1" i="0" lang="en-US" sz="1600" u="none" cap="none" strike="noStrike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30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9"/>
          <p:cNvSpPr txBox="1"/>
          <p:nvPr/>
        </p:nvSpPr>
        <p:spPr>
          <a:xfrm>
            <a:off x="3738834" y="3935396"/>
            <a:ext cx="15268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 Pooling 後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9"/>
          <p:cNvSpPr/>
          <p:nvPr/>
        </p:nvSpPr>
        <p:spPr>
          <a:xfrm>
            <a:off x="2472241" y="2581453"/>
            <a:ext cx="499820" cy="38797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9"/>
          <p:cNvSpPr/>
          <p:nvPr/>
        </p:nvSpPr>
        <p:spPr>
          <a:xfrm flipH="1" rot="10800000">
            <a:off x="7240772" y="1956581"/>
            <a:ext cx="440707" cy="148857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0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8" name="Google Shape;208;p20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9" name="Google Shape;209;p20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10" name="Google Shape;210;p20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211" name="Google Shape;21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2" name="Google Shape;212;p20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213" name="Google Shape;213;p20"/>
          <p:cNvGraphicFramePr/>
          <p:nvPr/>
        </p:nvGraphicFramePr>
        <p:xfrm>
          <a:off x="3738826" y="28121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716475"/>
                <a:gridCol w="716475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</a:rPr>
                        <a:t>20</a:t>
                      </a:r>
                      <a:endParaRPr b="1"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14" name="Google Shape;214;p20"/>
          <p:cNvSpPr/>
          <p:nvPr/>
        </p:nvSpPr>
        <p:spPr>
          <a:xfrm rot="2807647">
            <a:off x="2155937" y="2272744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0"/>
          <p:cNvSpPr/>
          <p:nvPr/>
        </p:nvSpPr>
        <p:spPr>
          <a:xfrm>
            <a:off x="5747354" y="2813253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0"/>
          <p:cNvSpPr/>
          <p:nvPr/>
        </p:nvSpPr>
        <p:spPr>
          <a:xfrm>
            <a:off x="2578222" y="2079163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30</a:t>
            </a:r>
            <a:endParaRPr/>
          </a:p>
        </p:txBody>
      </p:sp>
      <p:sp>
        <p:nvSpPr>
          <p:cNvPr id="217" name="Google Shape;217;p20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0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0"/>
          <p:cNvSpPr txBox="1"/>
          <p:nvPr/>
        </p:nvSpPr>
        <p:spPr>
          <a:xfrm>
            <a:off x="3738834" y="3935396"/>
            <a:ext cx="15268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 Pooling 後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0"/>
          <p:cNvSpPr/>
          <p:nvPr/>
        </p:nvSpPr>
        <p:spPr>
          <a:xfrm>
            <a:off x="2998786" y="2574471"/>
            <a:ext cx="499820" cy="38797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6" name="Google Shape;226;p21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7" name="Google Shape;227;p2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28" name="Google Shape;228;p21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229" name="Google Shape;22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0" name="Google Shape;230;p21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231" name="Google Shape;231;p21"/>
          <p:cNvGraphicFramePr/>
          <p:nvPr/>
        </p:nvGraphicFramePr>
        <p:xfrm>
          <a:off x="3738826" y="28121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716475"/>
                <a:gridCol w="716475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</a:rPr>
                        <a:t>20</a:t>
                      </a:r>
                      <a:endParaRPr b="1"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32" name="Google Shape;232;p21"/>
          <p:cNvSpPr/>
          <p:nvPr/>
        </p:nvSpPr>
        <p:spPr>
          <a:xfrm rot="2807647">
            <a:off x="2155937" y="2272744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1"/>
          <p:cNvSpPr/>
          <p:nvPr/>
        </p:nvSpPr>
        <p:spPr>
          <a:xfrm>
            <a:off x="5768114" y="3127620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1"/>
          <p:cNvSpPr/>
          <p:nvPr/>
        </p:nvSpPr>
        <p:spPr>
          <a:xfrm>
            <a:off x="2578222" y="2079163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30</a:t>
            </a:r>
            <a:endParaRPr/>
          </a:p>
        </p:txBody>
      </p:sp>
      <p:sp>
        <p:nvSpPr>
          <p:cNvPr id="235" name="Google Shape;235;p21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1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1"/>
          <p:cNvSpPr txBox="1"/>
          <p:nvPr/>
        </p:nvSpPr>
        <p:spPr>
          <a:xfrm>
            <a:off x="3738834" y="3935396"/>
            <a:ext cx="15268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 Pooling 後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1"/>
          <p:cNvSpPr/>
          <p:nvPr/>
        </p:nvSpPr>
        <p:spPr>
          <a:xfrm>
            <a:off x="2471624" y="2962592"/>
            <a:ext cx="499820" cy="38797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2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4" name="Google Shape;244;p22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5" name="Google Shape;245;p2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46" name="Google Shape;246;p22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247" name="Google Shape;24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8" name="Google Shape;248;p22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249" name="Google Shape;249;p22"/>
          <p:cNvGraphicFramePr/>
          <p:nvPr/>
        </p:nvGraphicFramePr>
        <p:xfrm>
          <a:off x="3738826" y="28121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716475"/>
                <a:gridCol w="716475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</a:rPr>
                        <a:t>20</a:t>
                      </a:r>
                      <a:endParaRPr b="1"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50" name="Google Shape;250;p22"/>
          <p:cNvSpPr/>
          <p:nvPr/>
        </p:nvSpPr>
        <p:spPr>
          <a:xfrm rot="2807647">
            <a:off x="2155937" y="2272744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2"/>
          <p:cNvSpPr/>
          <p:nvPr/>
        </p:nvSpPr>
        <p:spPr>
          <a:xfrm>
            <a:off x="5768114" y="3420385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2"/>
          <p:cNvSpPr/>
          <p:nvPr/>
        </p:nvSpPr>
        <p:spPr>
          <a:xfrm>
            <a:off x="2578222" y="2079163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30</a:t>
            </a:r>
            <a:endParaRPr/>
          </a:p>
        </p:txBody>
      </p:sp>
      <p:sp>
        <p:nvSpPr>
          <p:cNvPr id="253" name="Google Shape;253;p22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2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2"/>
          <p:cNvSpPr txBox="1"/>
          <p:nvPr/>
        </p:nvSpPr>
        <p:spPr>
          <a:xfrm>
            <a:off x="3738834" y="3935396"/>
            <a:ext cx="15268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 Pooling 後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2"/>
          <p:cNvSpPr/>
          <p:nvPr/>
        </p:nvSpPr>
        <p:spPr>
          <a:xfrm>
            <a:off x="2998786" y="2971912"/>
            <a:ext cx="499820" cy="38797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3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2" name="Google Shape;262;p23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3" name="Google Shape;263;p2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4" name="Google Shape;264;p23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265" name="Google Shape;26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6" name="Google Shape;266;p23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267" name="Google Shape;267;p23"/>
          <p:cNvGraphicFramePr/>
          <p:nvPr/>
        </p:nvGraphicFramePr>
        <p:xfrm>
          <a:off x="3738826" y="28121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716475"/>
                <a:gridCol w="716475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262626"/>
                          </a:solidFill>
                        </a:rPr>
                        <a:t>20</a:t>
                      </a:r>
                      <a:endParaRPr b="1" sz="1800" u="none" cap="none" strike="noStrike">
                        <a:solidFill>
                          <a:srgbClr val="262626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0000"/>
                          </a:solidFill>
                        </a:rPr>
                        <a:t>30</a:t>
                      </a:r>
                      <a:endParaRPr b="1"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68" name="Google Shape;268;p23"/>
          <p:cNvSpPr/>
          <p:nvPr/>
        </p:nvSpPr>
        <p:spPr>
          <a:xfrm rot="2807647">
            <a:off x="2155937" y="2272744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3"/>
          <p:cNvSpPr/>
          <p:nvPr/>
        </p:nvSpPr>
        <p:spPr>
          <a:xfrm>
            <a:off x="5768114" y="3848708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3"/>
          <p:cNvSpPr/>
          <p:nvPr/>
        </p:nvSpPr>
        <p:spPr>
          <a:xfrm>
            <a:off x="2578222" y="2079163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30</a:t>
            </a:r>
            <a:endParaRPr/>
          </a:p>
        </p:txBody>
      </p:sp>
      <p:sp>
        <p:nvSpPr>
          <p:cNvPr id="271" name="Google Shape;271;p23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3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3"/>
          <p:cNvSpPr txBox="1"/>
          <p:nvPr/>
        </p:nvSpPr>
        <p:spPr>
          <a:xfrm>
            <a:off x="3738834" y="3935396"/>
            <a:ext cx="15268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 Pooling 後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3"/>
          <p:cNvSpPr/>
          <p:nvPr/>
        </p:nvSpPr>
        <p:spPr>
          <a:xfrm>
            <a:off x="3787285" y="2498724"/>
            <a:ext cx="15119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Max Pooling[0][1] </a:t>
            </a:r>
            <a:endParaRPr b="1" i="0" sz="12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5" name="Google Shape;275;p23"/>
          <p:cNvCxnSpPr/>
          <p:nvPr/>
        </p:nvCxnSpPr>
        <p:spPr>
          <a:xfrm flipH="1">
            <a:off x="4770282" y="2710495"/>
            <a:ext cx="1" cy="288757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76" name="Google Shape;276;p23"/>
          <p:cNvSpPr/>
          <p:nvPr/>
        </p:nvSpPr>
        <p:spPr>
          <a:xfrm>
            <a:off x="2621145" y="2122836"/>
            <a:ext cx="877455" cy="273109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4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2" name="Google Shape;282;p24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3" name="Google Shape;283;p2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84" name="Google Shape;284;p24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285" name="Google Shape;28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6" name="Google Shape;286;p24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287" name="Google Shape;287;p24"/>
          <p:cNvGraphicFramePr/>
          <p:nvPr/>
        </p:nvGraphicFramePr>
        <p:xfrm>
          <a:off x="3738826" y="28121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716475"/>
                <a:gridCol w="716475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262626"/>
                          </a:solidFill>
                        </a:rPr>
                        <a:t>20</a:t>
                      </a:r>
                      <a:endParaRPr b="1" sz="1800" u="none" cap="none" strike="noStrike">
                        <a:solidFill>
                          <a:srgbClr val="262626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</a:rPr>
                        <a:t>30</a:t>
                      </a:r>
                      <a:endParaRPr b="1"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0000"/>
                          </a:solidFill>
                        </a:rPr>
                        <a:t>112</a:t>
                      </a:r>
                      <a:endParaRPr b="1"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88" name="Google Shape;288;p24"/>
          <p:cNvSpPr/>
          <p:nvPr/>
        </p:nvSpPr>
        <p:spPr>
          <a:xfrm rot="2807647">
            <a:off x="1056434" y="3089987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4"/>
          <p:cNvSpPr/>
          <p:nvPr/>
        </p:nvSpPr>
        <p:spPr>
          <a:xfrm>
            <a:off x="5768114" y="3848708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4"/>
          <p:cNvSpPr/>
          <p:nvPr/>
        </p:nvSpPr>
        <p:spPr>
          <a:xfrm>
            <a:off x="2578222" y="2079163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112</a:t>
            </a:r>
            <a:endParaRPr/>
          </a:p>
        </p:txBody>
      </p:sp>
      <p:sp>
        <p:nvSpPr>
          <p:cNvPr id="291" name="Google Shape;291;p24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4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4"/>
          <p:cNvSpPr txBox="1"/>
          <p:nvPr/>
        </p:nvSpPr>
        <p:spPr>
          <a:xfrm>
            <a:off x="3738834" y="3935396"/>
            <a:ext cx="15268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 Pooling 後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4"/>
          <p:cNvSpPr/>
          <p:nvPr/>
        </p:nvSpPr>
        <p:spPr>
          <a:xfrm>
            <a:off x="3670609" y="2503617"/>
            <a:ext cx="15119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Max Pooling[1][0] </a:t>
            </a:r>
            <a:endParaRPr b="1" i="0" sz="12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5" name="Google Shape;295;p24"/>
          <p:cNvCxnSpPr/>
          <p:nvPr/>
        </p:nvCxnSpPr>
        <p:spPr>
          <a:xfrm>
            <a:off x="3909328" y="2775723"/>
            <a:ext cx="1" cy="759507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96" name="Google Shape;296;p24"/>
          <p:cNvSpPr/>
          <p:nvPr/>
        </p:nvSpPr>
        <p:spPr>
          <a:xfrm>
            <a:off x="2621145" y="2122836"/>
            <a:ext cx="1049464" cy="273109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4"/>
          <p:cNvSpPr/>
          <p:nvPr/>
        </p:nvSpPr>
        <p:spPr>
          <a:xfrm>
            <a:off x="1433558" y="3783549"/>
            <a:ext cx="536756" cy="394453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4"/>
          <p:cNvSpPr/>
          <p:nvPr/>
        </p:nvSpPr>
        <p:spPr>
          <a:xfrm>
            <a:off x="6965546" y="1650451"/>
            <a:ext cx="391691" cy="188981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5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4" name="Google Shape;304;p25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5" name="Google Shape;305;p2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06" name="Google Shape;306;p25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307" name="Google Shape;30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8" name="Google Shape;308;p25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9" name="Google Shape;309;p25"/>
          <p:cNvGraphicFramePr/>
          <p:nvPr/>
        </p:nvGraphicFramePr>
        <p:xfrm>
          <a:off x="3738826" y="28121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716475"/>
                <a:gridCol w="716475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262626"/>
                          </a:solidFill>
                        </a:rPr>
                        <a:t>20</a:t>
                      </a:r>
                      <a:endParaRPr b="1" sz="1800" u="none" cap="none" strike="noStrike">
                        <a:solidFill>
                          <a:srgbClr val="262626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</a:rPr>
                        <a:t>30</a:t>
                      </a:r>
                      <a:endParaRPr b="1"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</a:rPr>
                        <a:t>112</a:t>
                      </a:r>
                      <a:endParaRPr b="1"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0000"/>
                          </a:solidFill>
                        </a:rPr>
                        <a:t>37</a:t>
                      </a:r>
                      <a:endParaRPr b="1"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</a:tbl>
          </a:graphicData>
        </a:graphic>
      </p:graphicFrame>
      <p:sp>
        <p:nvSpPr>
          <p:cNvPr id="310" name="Google Shape;310;p25"/>
          <p:cNvSpPr/>
          <p:nvPr/>
        </p:nvSpPr>
        <p:spPr>
          <a:xfrm rot="2807647">
            <a:off x="2147781" y="3122865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5"/>
          <p:cNvSpPr/>
          <p:nvPr/>
        </p:nvSpPr>
        <p:spPr>
          <a:xfrm>
            <a:off x="5768114" y="3848708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5"/>
          <p:cNvSpPr/>
          <p:nvPr/>
        </p:nvSpPr>
        <p:spPr>
          <a:xfrm>
            <a:off x="2578222" y="2079163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37</a:t>
            </a:r>
            <a:endParaRPr/>
          </a:p>
        </p:txBody>
      </p:sp>
      <p:sp>
        <p:nvSpPr>
          <p:cNvPr id="313" name="Google Shape;313;p25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5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5"/>
          <p:cNvSpPr txBox="1"/>
          <p:nvPr/>
        </p:nvSpPr>
        <p:spPr>
          <a:xfrm>
            <a:off x="3738834" y="3935396"/>
            <a:ext cx="15268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 Pooling 後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5"/>
          <p:cNvSpPr/>
          <p:nvPr/>
        </p:nvSpPr>
        <p:spPr>
          <a:xfrm>
            <a:off x="3785315" y="2521410"/>
            <a:ext cx="15119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Max Pooling[1][1] </a:t>
            </a:r>
            <a:endParaRPr b="1" i="0" sz="12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7" name="Google Shape;317;p25"/>
          <p:cNvCxnSpPr/>
          <p:nvPr/>
        </p:nvCxnSpPr>
        <p:spPr>
          <a:xfrm>
            <a:off x="4916811" y="2753459"/>
            <a:ext cx="1" cy="759507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18" name="Google Shape;318;p25"/>
          <p:cNvSpPr/>
          <p:nvPr/>
        </p:nvSpPr>
        <p:spPr>
          <a:xfrm>
            <a:off x="2549858" y="2111885"/>
            <a:ext cx="1049464" cy="273109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5"/>
          <p:cNvSpPr/>
          <p:nvPr/>
        </p:nvSpPr>
        <p:spPr>
          <a:xfrm>
            <a:off x="2471016" y="3392123"/>
            <a:ext cx="531073" cy="394453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8"/>
          <p:cNvSpPr/>
          <p:nvPr/>
        </p:nvSpPr>
        <p:spPr>
          <a:xfrm>
            <a:off x="1543050" y="722037"/>
            <a:ext cx="6819900" cy="4062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卷積神經網絡 (Convolutional Neural Network) 簡稱CNN，是現在最火紅的深度學習課程、書籍必教的模型。CNN在影像識別方面非常厲害，許多影像辨識的模型都是以CNN的架構為基礎去做延伸。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CNN分為三個部分：卷積層 (convolution layer)、池化層 (pooling layer) 和全連接層 (fully connected layer)。卷積層用於提取影像特徵，池化層減小資料的空間大小，全連接層主要目的為實現分類。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池化層最常見作法是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最大池化 (max pooling)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法，它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將輸入的影像劃分為若干個 2×2 的矩形區域，對每個子區域輸出最大值。給定一個 </a:t>
            </a:r>
            <a:r>
              <a:rPr b="1" i="1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×</a:t>
            </a:r>
            <a:r>
              <a:rPr b="1" i="1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的二維陣列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，請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實作最大池化演算法並輸出池化後的結果。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6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5" name="Google Shape;325;p26"/>
          <p:cNvSpPr/>
          <p:nvPr/>
        </p:nvSpPr>
        <p:spPr>
          <a:xfrm>
            <a:off x="1442949" y="587090"/>
            <a:ext cx="14157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範例程式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8149" y="1390650"/>
            <a:ext cx="2993851" cy="2362200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7" name="Google Shape;32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30332" y="587090"/>
            <a:ext cx="2993851" cy="3772974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9"/>
          <p:cNvSpPr/>
          <p:nvPr/>
        </p:nvSpPr>
        <p:spPr>
          <a:xfrm>
            <a:off x="1613644" y="696517"/>
            <a:ext cx="6642851" cy="120590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4166" l="-952" r="0" t="-208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2" name="Google Shape;52;p9"/>
          <p:cNvSpPr/>
          <p:nvPr/>
        </p:nvSpPr>
        <p:spPr>
          <a:xfrm>
            <a:off x="1613644" y="1887891"/>
            <a:ext cx="6785637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輸出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經 2x2 Max Pooling 後的結果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53" name="Google Shape;53;p9"/>
          <p:cNvGraphicFramePr/>
          <p:nvPr/>
        </p:nvGraphicFramePr>
        <p:xfrm>
          <a:off x="1745270" y="2834606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{F8180E8E-92B0-4DF4-B88A-A7BD29BD5C9A}</a:tableStyleId>
              </a:tblPr>
              <a:tblGrid>
                <a:gridCol w="1453675"/>
                <a:gridCol w="1414400"/>
              </a:tblGrid>
              <a:tr h="1353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12   20 30   0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8   12   2   0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34   70 37   4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112 100 25 12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20 30 </a:t>
                      </a:r>
                      <a:endParaRPr b="1" i="0"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112 37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id="54" name="Google Shape;5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21411" y="2951101"/>
            <a:ext cx="3233057" cy="131606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/>
          <p:nvPr/>
        </p:nvSpPr>
        <p:spPr>
          <a:xfrm>
            <a:off x="5832796" y="2602559"/>
            <a:ext cx="181028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304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最大池化示意圖</a:t>
            </a:r>
            <a:endParaRPr b="1" i="0" sz="1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6" name="Google Shape;56;p9"/>
          <p:cNvSpPr/>
          <p:nvPr/>
        </p:nvSpPr>
        <p:spPr>
          <a:xfrm>
            <a:off x="2991365" y="4267166"/>
            <a:ext cx="581297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3048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圖片來源：https://embarc.org/embarc_mli/doc/build/html/MLI_kernels/pooling_max.html</a:t>
            </a:r>
            <a:endParaRPr b="0" i="0" sz="1600" u="none" cap="none" strike="noStrike">
              <a:solidFill>
                <a:srgbClr val="00000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en-US" sz="5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2" name="Google Shape;62;p10"/>
          <p:cNvSpPr txBox="1"/>
          <p:nvPr>
            <p:ph idx="4294967295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陣列應用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讀入影像陣列資料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迴圈應用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執行 Max Pooling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" name="Google Shape;63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4" name="Google Shape;6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088" y="1305793"/>
            <a:ext cx="2531913" cy="253191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0"/>
          <p:cNvSpPr/>
          <p:nvPr/>
        </p:nvSpPr>
        <p:spPr>
          <a:xfrm>
            <a:off x="1375888" y="4230894"/>
            <a:ext cx="543593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[smashicons]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71" name="Google Shape;71;p11"/>
          <p:cNvSpPr/>
          <p:nvPr/>
        </p:nvSpPr>
        <p:spPr>
          <a:xfrm>
            <a:off x="1795314" y="2119214"/>
            <a:ext cx="223651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icrosoft JhengHei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陣列</a:t>
            </a: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應用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1"/>
          <p:cNvSpPr/>
          <p:nvPr/>
        </p:nvSpPr>
        <p:spPr>
          <a:xfrm>
            <a:off x="5378479" y="4197388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[Freepik]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1"/>
          <p:cNvSpPr/>
          <p:nvPr/>
        </p:nvSpPr>
        <p:spPr>
          <a:xfrm>
            <a:off x="2157523" y="2827100"/>
            <a:ext cx="2646878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en-US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讀入影像陣列資料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4" name="Google Shape;7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39296" y="1285875"/>
            <a:ext cx="2571750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/>
        </p:nvSpPr>
        <p:spPr>
          <a:xfrm>
            <a:off x="1731534" y="1495816"/>
            <a:ext cx="6266082" cy="976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讀入影像陣列資料：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Microsoft JhengHei"/>
              <a:buAutoNum type="arabicParenBoth"/>
            </a:pPr>
            <a:r>
              <a:rPr b="1" i="0" lang="en-US" sz="14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邊長 n </a:t>
            </a:r>
            <a:endParaRPr b="1" i="0" sz="1400" u="none" cap="none" strike="noStrik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357188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 n x n 影像於</a:t>
            </a: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二維陣列 Image[25][25]</a:t>
            </a:r>
            <a:endParaRPr b="0" i="0" sz="16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陣列應用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2" name="Google Shape;8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58566" y="2553173"/>
            <a:ext cx="2812017" cy="1847377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88" name="Google Shape;88;p13"/>
          <p:cNvSpPr/>
          <p:nvPr/>
        </p:nvSpPr>
        <p:spPr>
          <a:xfrm>
            <a:off x="1817084" y="2316400"/>
            <a:ext cx="2236510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icrosoft JhengHei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迴圈應用</a:t>
            </a:r>
            <a:endParaRPr b="1" i="0" sz="4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5378479" y="4197388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[Becris]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157523" y="2827100"/>
            <a:ext cx="2685351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en-US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72646" y="1346499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7" name="Google Shape;97;p14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8" name="Google Shape;98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9" name="Google Shape;99;p14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100" name="Google Shape;10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1" name="Google Shape;101;p14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02" name="Google Shape;102;p14"/>
          <p:cNvGraphicFramePr/>
          <p:nvPr/>
        </p:nvGraphicFramePr>
        <p:xfrm>
          <a:off x="3571752" y="28161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876550"/>
                <a:gridCol w="876550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002060"/>
                          </a:solidFill>
                        </a:rPr>
                        <a:t>i , j</a:t>
                      </a:r>
                      <a:endParaRPr b="1" sz="1400" u="none" cap="none" strike="noStrike">
                        <a:solidFill>
                          <a:srgbClr val="00206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i, j+1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i+1 , j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i+1 , j+1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</a:tbl>
          </a:graphicData>
        </a:graphic>
      </p:graphicFrame>
      <p:sp>
        <p:nvSpPr>
          <p:cNvPr id="103" name="Google Shape;103;p14"/>
          <p:cNvSpPr/>
          <p:nvPr/>
        </p:nvSpPr>
        <p:spPr>
          <a:xfrm rot="2807647">
            <a:off x="1139277" y="2313758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5743933" y="2499382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3571752" y="2816181"/>
            <a:ext cx="876542" cy="558695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4"/>
          <p:cNvSpPr/>
          <p:nvPr/>
        </p:nvSpPr>
        <p:spPr>
          <a:xfrm>
            <a:off x="1459609" y="2571751"/>
            <a:ext cx="499820" cy="411158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4"/>
          <p:cNvSpPr/>
          <p:nvPr/>
        </p:nvSpPr>
        <p:spPr>
          <a:xfrm>
            <a:off x="2075789" y="2090049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Max＝12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4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/>
          <p:nvPr/>
        </p:nvSpPr>
        <p:spPr>
          <a:xfrm>
            <a:off x="1731534" y="1452503"/>
            <a:ext cx="6266082" cy="65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 Max Pooling：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檢查每 2x2 區域，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 紀錄最大值        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5" name="Google Shape;115;p15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6" name="Google Shape;116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7" name="Google Shape;117;p15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118" name="Google Shape;11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64" y="1452502"/>
            <a:ext cx="2750766" cy="2917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9" name="Google Shape;119;p15"/>
          <p:cNvGraphicFramePr/>
          <p:nvPr/>
        </p:nvGraphicFramePr>
        <p:xfrm>
          <a:off x="144464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513500"/>
                <a:gridCol w="513500"/>
                <a:gridCol w="513500"/>
                <a:gridCol w="513500"/>
              </a:tblGrid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0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20" name="Google Shape;120;p15"/>
          <p:cNvGraphicFramePr/>
          <p:nvPr/>
        </p:nvGraphicFramePr>
        <p:xfrm>
          <a:off x="3571752" y="28161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{F8180E8E-92B0-4DF4-B88A-A7BD29BD5C9A}</a:tableStyleId>
              </a:tblPr>
              <a:tblGrid>
                <a:gridCol w="876550"/>
                <a:gridCol w="876550"/>
              </a:tblGrid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002060"/>
                          </a:solidFill>
                        </a:rPr>
                        <a:t>i , j</a:t>
                      </a:r>
                      <a:endParaRPr b="1" sz="1400" u="none" cap="none" strike="noStrike">
                        <a:solidFill>
                          <a:srgbClr val="00206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i, j+1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  <a:tr h="55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i+1 , j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i+1 , j+1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</a:tbl>
          </a:graphicData>
        </a:graphic>
      </p:graphicFrame>
      <p:sp>
        <p:nvSpPr>
          <p:cNvPr id="121" name="Google Shape;121;p15"/>
          <p:cNvSpPr/>
          <p:nvPr/>
        </p:nvSpPr>
        <p:spPr>
          <a:xfrm rot="2807647">
            <a:off x="1139277" y="2313758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5"/>
          <p:cNvSpPr/>
          <p:nvPr/>
        </p:nvSpPr>
        <p:spPr>
          <a:xfrm>
            <a:off x="5803720" y="2816181"/>
            <a:ext cx="348343" cy="2296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4448294" y="2816181"/>
            <a:ext cx="876542" cy="55839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1971805" y="2561087"/>
            <a:ext cx="499820" cy="411157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5"/>
          <p:cNvSpPr/>
          <p:nvPr/>
        </p:nvSpPr>
        <p:spPr>
          <a:xfrm>
            <a:off x="2075789" y="2090049"/>
            <a:ext cx="31898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 Math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Max＝</a:t>
            </a:r>
            <a:r>
              <a:rPr b="1" i="0" lang="en-US" sz="1600" u="none" cap="none" strike="noStrike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20</a:t>
            </a:r>
            <a:endParaRPr/>
          </a:p>
        </p:txBody>
      </p:sp>
      <p:sp>
        <p:nvSpPr>
          <p:cNvPr id="126" name="Google Shape;126;p15"/>
          <p:cNvSpPr txBox="1"/>
          <p:nvPr/>
        </p:nvSpPr>
        <p:spPr>
          <a:xfrm>
            <a:off x="827467" y="3165898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2330110" y="4208423"/>
            <a:ext cx="283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