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5143500" cx="9144000"/>
  <p:notesSz cx="6858000" cy="9144000"/>
  <p:embeddedFontLst>
    <p:embeddedFont>
      <p:font typeface="Oswald"/>
      <p:regular r:id="rId20"/>
      <p:bold r:id="rId21"/>
    </p:embeddedFont>
    <p:embeddedFont>
      <p:font typeface="Tinos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A5B9559-3936-4409-B55A-BFA5DA4CDDE7}">
  <a:tblStyle styleId="{6A5B9559-3936-4409-B55A-BFA5DA4CDDE7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swald-regular.fntdata"/><Relationship Id="rId22" Type="http://schemas.openxmlformats.org/officeDocument/2006/relationships/font" Target="fonts/Tinos-regular.fntdata"/><Relationship Id="rId21" Type="http://schemas.openxmlformats.org/officeDocument/2006/relationships/font" Target="fonts/Oswald-bold.fntdata"/><Relationship Id="rId24" Type="http://schemas.openxmlformats.org/officeDocument/2006/relationships/font" Target="fonts/Tinos-italic.fntdata"/><Relationship Id="rId23" Type="http://schemas.openxmlformats.org/officeDocument/2006/relationships/font" Target="fonts/Tinos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Tino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" name="Google Shape;3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1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" name="Google Shape;4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" name="Google Shape;5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2195400" y="1915625"/>
            <a:ext cx="53079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1556175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7" name="Google Shape;17;p3"/>
          <p:cNvSpPr txBox="1"/>
          <p:nvPr>
            <p:ph idx="2" type="body"/>
          </p:nvPr>
        </p:nvSpPr>
        <p:spPr>
          <a:xfrm>
            <a:off x="4961272" y="1479375"/>
            <a:ext cx="3211800" cy="266965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683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683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◆"/>
              <a:defRPr sz="2200"/>
            </a:lvl2pPr>
            <a:lvl3pPr indent="-3683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◇"/>
              <a:defRPr sz="2200"/>
            </a:lvl3pPr>
            <a:lvl4pPr indent="-3683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⬥"/>
              <a:defRPr sz="2200"/>
            </a:lvl4pPr>
            <a:lvl5pPr indent="-3683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5pPr>
            <a:lvl6pPr indent="-3683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6pPr>
            <a:lvl7pPr indent="-3683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7pPr>
            <a:lvl8pPr indent="-3683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8pPr>
            <a:lvl9pPr indent="-3683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⬦"/>
              <a:defRPr sz="22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1556175" y="1378821"/>
            <a:ext cx="6616800" cy="265745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937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  <a:defRPr sz="2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937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◆"/>
              <a:defRPr sz="2600"/>
            </a:lvl2pPr>
            <a:lvl3pPr indent="-3937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◇"/>
              <a:defRPr sz="2600"/>
            </a:lvl3pPr>
            <a:lvl4pPr indent="-3937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⬥"/>
              <a:defRPr sz="2600"/>
            </a:lvl4pPr>
            <a:lvl5pPr indent="-3937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5pPr>
            <a:lvl6pPr indent="-3937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6pPr>
            <a:lvl7pPr indent="-3937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7pPr>
            <a:lvl8pPr indent="-3937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8pPr>
            <a:lvl9pPr indent="-3937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⬦"/>
              <a:defRPr sz="26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idx="1" type="body"/>
          </p:nvPr>
        </p:nvSpPr>
        <p:spPr>
          <a:xfrm>
            <a:off x="1592350" y="3640275"/>
            <a:ext cx="6562500" cy="5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666666"/>
              </a:buClr>
              <a:buSzPts val="1600"/>
              <a:buNone/>
              <a:defRPr i="1" sz="1600">
                <a:solidFill>
                  <a:srgbClr val="666666"/>
                </a:solidFill>
              </a:defRPr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◆"/>
              <a:defRPr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◇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⬥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⬦"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646416" y="4749900"/>
            <a:ext cx="497584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b="0" lang="en-US"/>
              <a:t>‹#›</a:t>
            </a:fld>
            <a:endParaRPr b="0"/>
          </a:p>
        </p:txBody>
      </p:sp>
      <p:cxnSp>
        <p:nvCxnSpPr>
          <p:cNvPr id="30" name="Google Shape;30;p6"/>
          <p:cNvCxnSpPr/>
          <p:nvPr/>
        </p:nvCxnSpPr>
        <p:spPr>
          <a:xfrm>
            <a:off x="1706950" y="3643125"/>
            <a:ext cx="63213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7.jp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i="0" sz="2400" u="none" cap="none" strike="noStrike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  <a:defRPr b="1" sz="2400">
                <a:solidFill>
                  <a:srgbClr val="25212A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1556175" y="1378821"/>
            <a:ext cx="6616800" cy="27094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Char char="◈"/>
              <a:defRPr b="0" i="0" sz="30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◆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Tinos"/>
              <a:buChar char="◇"/>
              <a:defRPr b="0" i="0" sz="24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⬥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5212A"/>
              </a:buClr>
              <a:buSzPts val="1800"/>
              <a:buFont typeface="Tinos"/>
              <a:buChar char="⬦"/>
              <a:defRPr b="0" i="0" sz="1800" u="none" cap="none" strike="noStrike">
                <a:solidFill>
                  <a:srgbClr val="25212A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hyperlink" Target="http://www.flaticon.com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flaticon.com/" TargetMode="External"/><Relationship Id="rId4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/>
          <p:nvPr>
            <p:ph type="ctrTitle"/>
          </p:nvPr>
        </p:nvSpPr>
        <p:spPr>
          <a:xfrm>
            <a:off x="1560382" y="160276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lang="en-US" sz="6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lang="en-US" sz="3000">
                <a:latin typeface="Microsoft JhengHei"/>
                <a:ea typeface="Microsoft JhengHei"/>
                <a:cs typeface="Microsoft JhengHei"/>
                <a:sym typeface="Microsoft JhengHei"/>
              </a:rPr>
              <a:t>解題-數位邏輯運算</a:t>
            </a:r>
            <a:endParaRPr b="0" sz="3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" name="Google Shape;36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7"/>
          <p:cNvSpPr/>
          <p:nvPr/>
        </p:nvSpPr>
        <p:spPr>
          <a:xfrm>
            <a:off x="5118817" y="4132322"/>
            <a:ext cx="655593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[Freepik]from </a:t>
            </a:r>
            <a:r>
              <a:rPr b="0" i="0" lang="en-US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31744" y="1434755"/>
            <a:ext cx="2175101" cy="2175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6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6" name="Google Shape;146;p16"/>
          <p:cNvSpPr/>
          <p:nvPr/>
        </p:nvSpPr>
        <p:spPr>
          <a:xfrm>
            <a:off x="1731534" y="1452503"/>
            <a:ext cx="6266082" cy="1201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判斷輸入訊號結果：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Microsoft JhengHei"/>
              <a:buAutoNum type="arabicParenBoth"/>
            </a:pPr>
            <a:r>
              <a:rPr b="1" i="0" lang="en-US" sz="1600" u="none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操作訊號並判斷</a:t>
            </a:r>
            <a:endParaRPr b="1" i="0" sz="1600" u="none" cap="none" strike="noStrike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每次檢查同時段訊號        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47" name="Google Shape;14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39880" y="1492460"/>
            <a:ext cx="3733095" cy="1225957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8" name="Google Shape;148;p16"/>
          <p:cNvSpPr/>
          <p:nvPr/>
        </p:nvSpPr>
        <p:spPr>
          <a:xfrm>
            <a:off x="1864344" y="3280043"/>
            <a:ext cx="1187959" cy="1077218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輸入範例</a:t>
            </a:r>
            <a:br>
              <a:rPr b="0" i="0" lang="en-US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2 5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0 1 0 1 0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1 0 1 1 0</a:t>
            </a:r>
            <a:endParaRPr/>
          </a:p>
        </p:txBody>
      </p:sp>
      <p:graphicFrame>
        <p:nvGraphicFramePr>
          <p:cNvPr id="149" name="Google Shape;149;p16"/>
          <p:cNvGraphicFramePr/>
          <p:nvPr/>
        </p:nvGraphicFramePr>
        <p:xfrm>
          <a:off x="3345085" y="32228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{6A5B9559-3936-4409-B55A-BFA5DA4CDDE7}</a:tableStyleId>
              </a:tblPr>
              <a:tblGrid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[1]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[2]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[3]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[4]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[5]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[6]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[7]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[8]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[9]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[10]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</a:tr>
            </a:tbl>
          </a:graphicData>
        </a:graphic>
      </p:graphicFrame>
      <p:sp>
        <p:nvSpPr>
          <p:cNvPr id="150" name="Google Shape;150;p16"/>
          <p:cNvSpPr/>
          <p:nvPr/>
        </p:nvSpPr>
        <p:spPr>
          <a:xfrm>
            <a:off x="4783389" y="3229530"/>
            <a:ext cx="475801" cy="74168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6"/>
          <p:cNvSpPr/>
          <p:nvPr/>
        </p:nvSpPr>
        <p:spPr>
          <a:xfrm>
            <a:off x="7215947" y="3230254"/>
            <a:ext cx="475801" cy="74168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6"/>
          <p:cNvSpPr/>
          <p:nvPr/>
        </p:nvSpPr>
        <p:spPr>
          <a:xfrm flipH="1">
            <a:off x="2415362" y="3798874"/>
            <a:ext cx="178520" cy="501219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6"/>
          <p:cNvSpPr/>
          <p:nvPr/>
        </p:nvSpPr>
        <p:spPr>
          <a:xfrm>
            <a:off x="4776671" y="2881208"/>
            <a:ext cx="489236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 = 0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6"/>
          <p:cNvSpPr/>
          <p:nvPr/>
        </p:nvSpPr>
        <p:spPr>
          <a:xfrm>
            <a:off x="7202512" y="2875705"/>
            <a:ext cx="489236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 = 1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6"/>
          <p:cNvSpPr/>
          <p:nvPr/>
        </p:nvSpPr>
        <p:spPr>
          <a:xfrm>
            <a:off x="4275732" y="4049484"/>
            <a:ext cx="1491114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logic[ 4 +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* 5 ]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6"/>
          <p:cNvSpPr/>
          <p:nvPr/>
        </p:nvSpPr>
        <p:spPr>
          <a:xfrm>
            <a:off x="6681861" y="4049484"/>
            <a:ext cx="1491114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logic[ 4 +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i="0" lang="en-US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* 5 ]</a:t>
            </a:r>
            <a:endParaRPr b="1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6"/>
          <p:cNvSpPr/>
          <p:nvPr/>
        </p:nvSpPr>
        <p:spPr>
          <a:xfrm>
            <a:off x="1864344" y="2797609"/>
            <a:ext cx="607846" cy="338554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= 4</a:t>
            </a:r>
            <a:endParaRPr/>
          </a:p>
        </p:txBody>
      </p:sp>
      <p:sp>
        <p:nvSpPr>
          <p:cNvPr id="158" name="Google Shape;158;p16"/>
          <p:cNvSpPr txBox="1"/>
          <p:nvPr/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陣列迴圈應用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None/>
            </a:pPr>
            <a:r>
              <a:t/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7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4" name="Google Shape;164;p17"/>
          <p:cNvSpPr/>
          <p:nvPr/>
        </p:nvSpPr>
        <p:spPr>
          <a:xfrm>
            <a:off x="1731534" y="1452503"/>
            <a:ext cx="6266082" cy="1201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判斷輸入訊號結果：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Microsoft JhengHei"/>
              <a:buAutoNum type="arabicParenBoth"/>
            </a:pPr>
            <a:r>
              <a:rPr b="1" i="0" lang="en-US" sz="1600" u="none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操作訊號並判斷</a:t>
            </a:r>
            <a:endParaRPr b="1" i="0" sz="1600" u="none" cap="none" strike="noStrike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每次檢查同時段訊號        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65" name="Google Shape;16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39880" y="1492460"/>
            <a:ext cx="3733095" cy="1225957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6" name="Google Shape;166;p17"/>
          <p:cNvSpPr/>
          <p:nvPr/>
        </p:nvSpPr>
        <p:spPr>
          <a:xfrm>
            <a:off x="1864344" y="3280043"/>
            <a:ext cx="1187959" cy="1077218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輸入範例</a:t>
            </a:r>
            <a:br>
              <a:rPr b="0" i="0" lang="en-US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2 5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0 1 0 1 0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1 0 1 1 0</a:t>
            </a:r>
            <a:endParaRPr/>
          </a:p>
        </p:txBody>
      </p:sp>
      <p:graphicFrame>
        <p:nvGraphicFramePr>
          <p:cNvPr id="167" name="Google Shape;167;p17"/>
          <p:cNvGraphicFramePr/>
          <p:nvPr/>
        </p:nvGraphicFramePr>
        <p:xfrm>
          <a:off x="3345085" y="32228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{6A5B9559-3936-4409-B55A-BFA5DA4CDDE7}</a:tableStyleId>
              </a:tblPr>
              <a:tblGrid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[1]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[2]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[3]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[4]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[5]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[6]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[7]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[8]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[9]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[10]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</a:tr>
            </a:tbl>
          </a:graphicData>
        </a:graphic>
      </p:graphicFrame>
      <p:sp>
        <p:nvSpPr>
          <p:cNvPr id="168" name="Google Shape;168;p17"/>
          <p:cNvSpPr/>
          <p:nvPr/>
        </p:nvSpPr>
        <p:spPr>
          <a:xfrm>
            <a:off x="5263749" y="3215536"/>
            <a:ext cx="475801" cy="74168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7"/>
          <p:cNvSpPr/>
          <p:nvPr/>
        </p:nvSpPr>
        <p:spPr>
          <a:xfrm>
            <a:off x="7697174" y="3216565"/>
            <a:ext cx="475801" cy="74168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7"/>
          <p:cNvSpPr/>
          <p:nvPr/>
        </p:nvSpPr>
        <p:spPr>
          <a:xfrm flipH="1">
            <a:off x="2598395" y="3798874"/>
            <a:ext cx="178520" cy="501219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7"/>
          <p:cNvSpPr/>
          <p:nvPr/>
        </p:nvSpPr>
        <p:spPr>
          <a:xfrm>
            <a:off x="5257031" y="2893970"/>
            <a:ext cx="489236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 = 0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7"/>
          <p:cNvSpPr/>
          <p:nvPr/>
        </p:nvSpPr>
        <p:spPr>
          <a:xfrm>
            <a:off x="7683739" y="2893969"/>
            <a:ext cx="489236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 = 1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7"/>
          <p:cNvSpPr/>
          <p:nvPr/>
        </p:nvSpPr>
        <p:spPr>
          <a:xfrm>
            <a:off x="4275732" y="4049484"/>
            <a:ext cx="1491114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logic[ 5 +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* 5 ]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7"/>
          <p:cNvSpPr/>
          <p:nvPr/>
        </p:nvSpPr>
        <p:spPr>
          <a:xfrm>
            <a:off x="6681861" y="4049484"/>
            <a:ext cx="1491114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logic[ 5 +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i="0" lang="en-US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* 5 ]</a:t>
            </a:r>
            <a:endParaRPr b="1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7"/>
          <p:cNvSpPr/>
          <p:nvPr/>
        </p:nvSpPr>
        <p:spPr>
          <a:xfrm>
            <a:off x="1864344" y="2797609"/>
            <a:ext cx="607846" cy="338554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= 5</a:t>
            </a:r>
            <a:endParaRPr/>
          </a:p>
        </p:txBody>
      </p:sp>
      <p:sp>
        <p:nvSpPr>
          <p:cNvPr id="176" name="Google Shape;176;p17"/>
          <p:cNvSpPr txBox="1"/>
          <p:nvPr/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陣列迴圈應用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None/>
            </a:pPr>
            <a:r>
              <a:t/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8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en-US"/>
              <a:t>‹#›</a:t>
            </a:fld>
            <a:endParaRPr b="0"/>
          </a:p>
        </p:txBody>
      </p:sp>
      <p:sp>
        <p:nvSpPr>
          <p:cNvPr id="182" name="Google Shape;182;p18"/>
          <p:cNvSpPr/>
          <p:nvPr/>
        </p:nvSpPr>
        <p:spPr>
          <a:xfrm>
            <a:off x="1795314" y="2119214"/>
            <a:ext cx="274947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icrosoft JhengHei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邏輯判斷式</a:t>
            </a:r>
            <a:endParaRPr b="1" i="0" sz="4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83" name="Google Shape;183;p18"/>
          <p:cNvSpPr/>
          <p:nvPr/>
        </p:nvSpPr>
        <p:spPr>
          <a:xfrm>
            <a:off x="5360980" y="4213537"/>
            <a:ext cx="546513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[Freepik]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8"/>
          <p:cNvSpPr/>
          <p:nvPr/>
        </p:nvSpPr>
        <p:spPr>
          <a:xfrm>
            <a:off x="1795314" y="2617812"/>
            <a:ext cx="4238981" cy="4515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357188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判斷輸入訊號決定輸出訊號</a:t>
            </a:r>
            <a:endParaRPr b="1" i="0" sz="24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85" name="Google Shape;18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09936" y="1579944"/>
            <a:ext cx="1983611" cy="19836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9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邏輯判斷式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1" name="Google Shape;191;p19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2" name="Google Shape;192;p19"/>
          <p:cNvSpPr/>
          <p:nvPr/>
        </p:nvSpPr>
        <p:spPr>
          <a:xfrm>
            <a:off x="1731534" y="1452503"/>
            <a:ext cx="6266082" cy="28226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判斷輸入訊號結果：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Microsoft JhengHei"/>
              <a:buNone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使用 num_1 紀錄 每個輸入端為 1 出現次數</a:t>
            </a:r>
            <a:endParaRPr b="1" i="0" sz="16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596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●"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AND ： 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1076325" lvl="0" marL="3111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輸入全為1  🡪 輸出為1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596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●"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OR     ： 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1076325" lvl="0" marL="3111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輸入只要有一個為1 🡪 輸出就是1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285750" lvl="0" marL="596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●"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XOR  ： 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495300" lvl="0" marL="89217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輸入為奇數個1時 🡪 輸出為1</a:t>
            </a:r>
            <a:endParaRPr b="1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3" name="Google Shape;193;p19"/>
          <p:cNvSpPr/>
          <p:nvPr/>
        </p:nvSpPr>
        <p:spPr>
          <a:xfrm>
            <a:off x="3203203" y="2354776"/>
            <a:ext cx="1494320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num_1 = input </a:t>
            </a:r>
            <a:endParaRPr b="0" i="0" sz="14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9"/>
          <p:cNvSpPr/>
          <p:nvPr/>
        </p:nvSpPr>
        <p:spPr>
          <a:xfrm>
            <a:off x="3203203" y="2981573"/>
            <a:ext cx="1098378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num_1 &gt; 0</a:t>
            </a:r>
            <a:endParaRPr b="0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9"/>
          <p:cNvSpPr/>
          <p:nvPr/>
        </p:nvSpPr>
        <p:spPr>
          <a:xfrm>
            <a:off x="3203203" y="3630142"/>
            <a:ext cx="1588897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chemeClr val="accent4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num_1 % 2  != 0</a:t>
            </a:r>
            <a:endParaRPr b="0" i="0" sz="14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1" name="Google Shape;201;p20"/>
          <p:cNvSpPr/>
          <p:nvPr/>
        </p:nvSpPr>
        <p:spPr>
          <a:xfrm>
            <a:off x="1442949" y="587090"/>
            <a:ext cx="141577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範例程式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2" name="Google Shape;20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58721" y="600697"/>
            <a:ext cx="2573250" cy="3859875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03" name="Google Shape;20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31773" y="1654628"/>
            <a:ext cx="2712126" cy="2805943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5" name="Google Shape;4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22612" y="3693836"/>
            <a:ext cx="2436813" cy="763861"/>
          </a:xfrm>
          <a:prstGeom prst="rect">
            <a:avLst/>
          </a:prstGeom>
          <a:noFill/>
          <a:ln cap="flat" cmpd="sng" w="9525">
            <a:solidFill>
              <a:srgbClr val="272727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46" name="Google Shape;46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1543" y="3693833"/>
            <a:ext cx="2471737" cy="763864"/>
          </a:xfrm>
          <a:prstGeom prst="rect">
            <a:avLst/>
          </a:prstGeom>
          <a:noFill/>
          <a:ln cap="flat" cmpd="sng" w="9525">
            <a:solidFill>
              <a:srgbClr val="272727"/>
            </a:solidFill>
            <a:prstDash val="solid"/>
            <a:miter lim="800000"/>
            <a:headEnd len="sm" w="sm" type="none"/>
            <a:tailEnd len="sm" w="sm" type="none"/>
          </a:ln>
        </p:spPr>
      </p:pic>
      <p:pic>
        <p:nvPicPr>
          <p:cNvPr id="47" name="Google Shape;47;p8"/>
          <p:cNvPicPr preferRelativeResize="0"/>
          <p:nvPr/>
        </p:nvPicPr>
        <p:blipFill rotWithShape="1">
          <a:blip r:embed="rId5">
            <a:alphaModFix/>
          </a:blip>
          <a:srcRect b="0" l="0" r="1077" t="0"/>
          <a:stretch/>
        </p:blipFill>
        <p:spPr>
          <a:xfrm>
            <a:off x="5958757" y="3693832"/>
            <a:ext cx="2471738" cy="763851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48" name="Google Shape;48;p8"/>
          <p:cNvSpPr/>
          <p:nvPr/>
        </p:nvSpPr>
        <p:spPr>
          <a:xfrm>
            <a:off x="1570038" y="685803"/>
            <a:ext cx="6860457" cy="25853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15875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阿吉和阿根喜愛投入於硬體的美妙世界，這次他們研究出一個很複雜的電路，</a:t>
            </a:r>
            <a:endParaRPr b="0" i="0" sz="11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15875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有許多輸入端，同時也需要用到不同種邏輯閘：AND、OR、XOR。但是一個個慢慢算真是太慢了，請幫他們加速這個複雜電路的計算，</a:t>
            </a: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根據輸入端訊號的變化，觀察不同時間點輸出端訊號相對應的變動情形。</a:t>
            </a:r>
            <a:endParaRPr b="0" i="0" sz="11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15875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icrosoft JhengHei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聰明的佩恩發現了以下的規律：AND輸入全為1是輸出為1，OR輸入只要有一個輸出就是1，XOR輸入為奇數1時輸出為1。</a:t>
            </a:r>
            <a:endParaRPr b="0" i="0" sz="11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304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8"/>
          <p:cNvSpPr/>
          <p:nvPr/>
        </p:nvSpPr>
        <p:spPr>
          <a:xfrm>
            <a:off x="1570038" y="2928479"/>
            <a:ext cx="5032147" cy="553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3048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b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以下為不同邏輯閘</a:t>
            </a:r>
            <a:r>
              <a:rPr b="0" i="0" lang="en-US" sz="1800" u="sng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兩個輸入端口</a:t>
            </a:r>
            <a:r>
              <a:rPr b="0" i="0" lang="en-US" sz="1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的結果示意圖：</a:t>
            </a:r>
            <a:endParaRPr b="0" i="0" sz="18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0" name="Google Shape;50;p8"/>
          <p:cNvSpPr/>
          <p:nvPr/>
        </p:nvSpPr>
        <p:spPr>
          <a:xfrm>
            <a:off x="2860466" y="4815895"/>
            <a:ext cx="6196581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30480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Microsoft JhengHei"/>
              <a:buNone/>
            </a:pPr>
            <a:r>
              <a:rPr b="0" i="0" lang="en-US" sz="11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圖片來源：https://jibaoviewer.com/project/59632a3d0978122e66d1cc02</a:t>
            </a:r>
            <a:endParaRPr b="0" i="0" sz="1400" u="none" cap="none" strike="noStrik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6" name="Google Shape;56;p9"/>
          <p:cNvSpPr/>
          <p:nvPr/>
        </p:nvSpPr>
        <p:spPr>
          <a:xfrm>
            <a:off x="1613644" y="696517"/>
            <a:ext cx="6642851" cy="1508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第一行有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兩個正整數 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input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(2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input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10),  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(1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10)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，分別代表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輸入端口數量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，以及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紀錄訊號時間點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。接下來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 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行 (1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input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，每行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有 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個正整數 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(0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1)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，依序代表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第 </a:t>
            </a:r>
            <a:r>
              <a:rPr b="1" i="1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 </a:t>
            </a:r>
            <a:r>
              <a:rPr b="1" i="0" lang="en-US" sz="16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個輸入端不同時間點的訊號變化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7" name="Google Shape;57;p9"/>
          <p:cNvSpPr/>
          <p:nvPr/>
        </p:nvSpPr>
        <p:spPr>
          <a:xfrm>
            <a:off x="1613644" y="2213048"/>
            <a:ext cx="6785637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輸出 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 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個時間點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不同輸入訊號的AND、OR、XOR結果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 (註：OR前面有一個空格。)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6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58" name="Google Shape;58;p9"/>
          <p:cNvGraphicFramePr/>
          <p:nvPr/>
        </p:nvGraphicFramePr>
        <p:xfrm>
          <a:off x="3152568" y="3228711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{6A5B9559-3936-4409-B55A-BFA5DA4CDDE7}</a:tableStyleId>
              </a:tblPr>
              <a:tblGrid>
                <a:gridCol w="1782500"/>
                <a:gridCol w="1782500"/>
              </a:tblGrid>
              <a:tr h="1218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b="1"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br>
                        <a:rPr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2 5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0 1 0 1 0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1 0 1 1 0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Microsoft JhengHei"/>
                        <a:buNone/>
                      </a:pPr>
                      <a:r>
                        <a:rPr b="1" lang="en-US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br>
                        <a:rPr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AND: 0 0 0 1 0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 OR: 1 1 1 1 0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XOR: 1 1 1 0 0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idx="4294967295" type="ctrTitle"/>
          </p:nvPr>
        </p:nvSpPr>
        <p:spPr>
          <a:xfrm>
            <a:off x="4779001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400"/>
              <a:buFont typeface="Oswald"/>
              <a:buNone/>
            </a:pPr>
            <a:r>
              <a:rPr b="1" i="0" lang="en-US" sz="55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4" name="Google Shape;64;p10"/>
          <p:cNvSpPr txBox="1"/>
          <p:nvPr>
            <p:ph idx="4294967295" type="subTitle"/>
          </p:nvPr>
        </p:nvSpPr>
        <p:spPr>
          <a:xfrm>
            <a:off x="4779001" y="2146834"/>
            <a:ext cx="3648298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陣列迴圈應用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357188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讀入輸入訊號、輸出訊號</a:t>
            </a:r>
            <a:endParaRPr b="1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邏輯判斷式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3000"/>
              <a:buFont typeface="Tinos"/>
              <a:buNone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</a:t>
            </a:r>
            <a:r>
              <a:rPr b="1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判斷輸入訊號決定輸出訊號</a:t>
            </a:r>
            <a:endParaRPr b="1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5" name="Google Shape;65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6" name="Google Shape;6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3088" y="1305793"/>
            <a:ext cx="2531913" cy="2531913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0"/>
          <p:cNvSpPr/>
          <p:nvPr/>
        </p:nvSpPr>
        <p:spPr>
          <a:xfrm>
            <a:off x="1375888" y="4230894"/>
            <a:ext cx="5435933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[https://www.flaticon.com/authors/smashicons]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b="0" lang="en-US"/>
              <a:t>‹#›</a:t>
            </a:fld>
            <a:endParaRPr b="0"/>
          </a:p>
        </p:txBody>
      </p:sp>
      <p:sp>
        <p:nvSpPr>
          <p:cNvPr id="73" name="Google Shape;73;p11"/>
          <p:cNvSpPr/>
          <p:nvPr/>
        </p:nvSpPr>
        <p:spPr>
          <a:xfrm>
            <a:off x="1795314" y="2119214"/>
            <a:ext cx="326243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陣列迴圈應用</a:t>
            </a:r>
            <a:endParaRPr b="0" i="0" sz="4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1"/>
          <p:cNvSpPr/>
          <p:nvPr/>
        </p:nvSpPr>
        <p:spPr>
          <a:xfrm>
            <a:off x="4851693" y="4163354"/>
            <a:ext cx="5465134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[Becris] from </a:t>
            </a:r>
            <a:r>
              <a:rPr b="0" i="0" lang="en-US" sz="11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r>
              <a:rPr b="0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1"/>
          <p:cNvSpPr/>
          <p:nvPr/>
        </p:nvSpPr>
        <p:spPr>
          <a:xfrm>
            <a:off x="1795314" y="2818403"/>
            <a:ext cx="3931204" cy="4515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357188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Microsoft JhengHei"/>
              <a:buNone/>
            </a:pPr>
            <a:r>
              <a:rPr b="1" i="0" lang="en-US" sz="24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讀入輸入訊號、輸出訊號</a:t>
            </a:r>
            <a:endParaRPr b="1" i="0" sz="24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6" name="Google Shape;7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81940" y="1643082"/>
            <a:ext cx="1857335" cy="18573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/>
          <p:nvPr/>
        </p:nvSpPr>
        <p:spPr>
          <a:xfrm>
            <a:off x="1731534" y="1446596"/>
            <a:ext cx="6266082" cy="17609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讀入輸入訊號：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AutoNum type="arabicParenBoth"/>
            </a:pPr>
            <a:r>
              <a:rPr b="1" i="0" lang="en-US" sz="16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input</a:t>
            </a:r>
            <a:r>
              <a:rPr b="0" i="0" lang="en-US" sz="16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6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輸入端口數量</a:t>
            </a:r>
            <a:endParaRPr b="1" i="0" sz="1600" u="none" cap="none" strike="noStrik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AutoNum type="arabicParenBoth"/>
            </a:pPr>
            <a:r>
              <a:rPr b="1" i="0" lang="en-US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time</a:t>
            </a:r>
            <a:r>
              <a:rPr b="0" i="0" lang="en-US" sz="1600" u="none" cap="none" strike="noStrik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 紀錄</a:t>
            </a:r>
            <a:r>
              <a:rPr b="1" i="0" lang="en-US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訊號時間點</a:t>
            </a:r>
            <a:endParaRPr b="1" i="0" sz="16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Microsoft JhengHei"/>
              <a:buAutoNum type="arabicParenBoth"/>
            </a:pPr>
            <a:r>
              <a:rPr b="0" i="0" lang="en-US" sz="1600" u="none" cap="none" strike="noStrike">
                <a:solidFill>
                  <a:srgbClr val="0C0C0C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存入</a:t>
            </a: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紀錄訊號陣列 logic[ 101 ]</a:t>
            </a:r>
            <a:endParaRPr b="1" i="0" sz="14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icrosoft JhengHei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2" name="Google Shape;82;p12"/>
          <p:cNvSpPr txBox="1"/>
          <p:nvPr>
            <p:ph idx="1" type="body"/>
          </p:nvPr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Char char="◈"/>
            </a:pPr>
            <a:r>
              <a:rPr b="1" lang="en-US" sz="2400"/>
              <a:t> 陣列迴圈應用</a:t>
            </a:r>
            <a:endParaRPr b="1" sz="2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t/>
            </a:r>
            <a:endParaRPr b="1"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4" name="Google Shape;8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05439" y="1692200"/>
            <a:ext cx="2867536" cy="1157379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85" name="Google Shape;85;p12"/>
          <p:cNvSpPr/>
          <p:nvPr/>
        </p:nvSpPr>
        <p:spPr>
          <a:xfrm>
            <a:off x="1874097" y="3207527"/>
            <a:ext cx="1187959" cy="1077218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輸入範例</a:t>
            </a:r>
            <a:br>
              <a:rPr b="0" i="0" lang="en-US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2 5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0 1 0 1 0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1 0 1 1 0</a:t>
            </a:r>
            <a:endParaRPr/>
          </a:p>
        </p:txBody>
      </p:sp>
      <p:graphicFrame>
        <p:nvGraphicFramePr>
          <p:cNvPr id="86" name="Google Shape;86;p12"/>
          <p:cNvGraphicFramePr/>
          <p:nvPr/>
        </p:nvGraphicFramePr>
        <p:xfrm>
          <a:off x="3345085" y="354306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{6A5B9559-3936-4409-B55A-BFA5DA4CDDE7}</a:tableStyleId>
              </a:tblPr>
              <a:tblGrid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[0]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[1]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[2]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[3]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[4]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[5]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[6]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[7]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[8]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[9]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2" name="Google Shape;92;p13"/>
          <p:cNvSpPr/>
          <p:nvPr/>
        </p:nvSpPr>
        <p:spPr>
          <a:xfrm>
            <a:off x="1731534" y="1452503"/>
            <a:ext cx="6266082" cy="1201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判斷輸入訊號結果：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Microsoft JhengHei"/>
              <a:buAutoNum type="arabicParenBoth"/>
            </a:pPr>
            <a:r>
              <a:rPr b="1" i="0" lang="en-US" sz="1600" u="none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操作訊號並判斷</a:t>
            </a:r>
            <a:endParaRPr b="1" i="0" sz="1600" u="none" cap="none" strike="noStrike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每次檢查同時段訊號        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3" name="Google Shape;9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39880" y="1492460"/>
            <a:ext cx="3733095" cy="1225957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4" name="Google Shape;94;p13"/>
          <p:cNvSpPr/>
          <p:nvPr/>
        </p:nvSpPr>
        <p:spPr>
          <a:xfrm>
            <a:off x="1864344" y="3280043"/>
            <a:ext cx="1187959" cy="1077218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輸入範例</a:t>
            </a:r>
            <a:br>
              <a:rPr b="0" i="0" lang="en-US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2 5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0 1 0 1 0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1 0 1 1 0</a:t>
            </a:r>
            <a:endParaRPr/>
          </a:p>
        </p:txBody>
      </p:sp>
      <p:graphicFrame>
        <p:nvGraphicFramePr>
          <p:cNvPr id="95" name="Google Shape;95;p13"/>
          <p:cNvGraphicFramePr/>
          <p:nvPr/>
        </p:nvGraphicFramePr>
        <p:xfrm>
          <a:off x="3345085" y="32228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{6A5B9559-3936-4409-B55A-BFA5DA4CDDE7}</a:tableStyleId>
              </a:tblPr>
              <a:tblGrid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[1]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[2]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[3]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[4]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[5]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[6]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[7]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[8]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[9]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[10]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</a:tr>
            </a:tbl>
          </a:graphicData>
        </a:graphic>
      </p:graphicFrame>
      <p:sp>
        <p:nvSpPr>
          <p:cNvPr id="96" name="Google Shape;96;p13"/>
          <p:cNvSpPr/>
          <p:nvPr/>
        </p:nvSpPr>
        <p:spPr>
          <a:xfrm>
            <a:off x="3345085" y="3216260"/>
            <a:ext cx="475801" cy="74168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5759030" y="3229530"/>
            <a:ext cx="475801" cy="74168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3"/>
          <p:cNvSpPr/>
          <p:nvPr/>
        </p:nvSpPr>
        <p:spPr>
          <a:xfrm>
            <a:off x="1920370" y="3826962"/>
            <a:ext cx="144007" cy="445044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3"/>
          <p:cNvSpPr/>
          <p:nvPr/>
        </p:nvSpPr>
        <p:spPr>
          <a:xfrm>
            <a:off x="3343353" y="2881208"/>
            <a:ext cx="489236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 = 0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3"/>
          <p:cNvSpPr/>
          <p:nvPr/>
        </p:nvSpPr>
        <p:spPr>
          <a:xfrm>
            <a:off x="5759030" y="2881207"/>
            <a:ext cx="489236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 = 1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3"/>
          <p:cNvSpPr/>
          <p:nvPr/>
        </p:nvSpPr>
        <p:spPr>
          <a:xfrm>
            <a:off x="3343353" y="4049484"/>
            <a:ext cx="1491114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logic[ 1 +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* 5 ]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3"/>
          <p:cNvSpPr/>
          <p:nvPr/>
        </p:nvSpPr>
        <p:spPr>
          <a:xfrm>
            <a:off x="5759030" y="4049484"/>
            <a:ext cx="1491114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logic[ 1 +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i="0" lang="en-US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* 5 ]</a:t>
            </a:r>
            <a:endParaRPr b="1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3"/>
          <p:cNvSpPr/>
          <p:nvPr/>
        </p:nvSpPr>
        <p:spPr>
          <a:xfrm>
            <a:off x="1864344" y="2797609"/>
            <a:ext cx="607846" cy="338554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= 1</a:t>
            </a:r>
            <a:endParaRPr/>
          </a:p>
        </p:txBody>
      </p:sp>
      <p:sp>
        <p:nvSpPr>
          <p:cNvPr id="104" name="Google Shape;104;p13"/>
          <p:cNvSpPr txBox="1"/>
          <p:nvPr/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陣列迴圈應用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None/>
            </a:pPr>
            <a:r>
              <a:t/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0" name="Google Shape;110;p14"/>
          <p:cNvSpPr/>
          <p:nvPr/>
        </p:nvSpPr>
        <p:spPr>
          <a:xfrm>
            <a:off x="1731534" y="1452503"/>
            <a:ext cx="6266082" cy="1201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判斷輸入訊號結果：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Microsoft JhengHei"/>
              <a:buAutoNum type="arabicParenBoth"/>
            </a:pPr>
            <a:r>
              <a:rPr b="1" i="0" lang="en-US" sz="1600" u="none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操作訊號並判斷</a:t>
            </a:r>
            <a:endParaRPr b="1" i="0" sz="1600" u="none" cap="none" strike="noStrike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每次檢查同時段訊號        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1" name="Google Shape;11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39880" y="1492460"/>
            <a:ext cx="3733095" cy="1225957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2" name="Google Shape;112;p14"/>
          <p:cNvSpPr/>
          <p:nvPr/>
        </p:nvSpPr>
        <p:spPr>
          <a:xfrm>
            <a:off x="1864344" y="3280043"/>
            <a:ext cx="1187959" cy="1077218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輸入範例</a:t>
            </a:r>
            <a:br>
              <a:rPr b="0" i="0" lang="en-US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2 5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0 1 0 1 0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1 0 1 1 0</a:t>
            </a:r>
            <a:endParaRPr/>
          </a:p>
        </p:txBody>
      </p:sp>
      <p:graphicFrame>
        <p:nvGraphicFramePr>
          <p:cNvPr id="113" name="Google Shape;113;p14"/>
          <p:cNvGraphicFramePr/>
          <p:nvPr/>
        </p:nvGraphicFramePr>
        <p:xfrm>
          <a:off x="3345085" y="32228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{6A5B9559-3936-4409-B55A-BFA5DA4CDDE7}</a:tableStyleId>
              </a:tblPr>
              <a:tblGrid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[1]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[2]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[3]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[4]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[5]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[6]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[7]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[8]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[9]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[10]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</a:tr>
            </a:tbl>
          </a:graphicData>
        </a:graphic>
      </p:graphicFrame>
      <p:sp>
        <p:nvSpPr>
          <p:cNvPr id="114" name="Google Shape;114;p14"/>
          <p:cNvSpPr/>
          <p:nvPr/>
        </p:nvSpPr>
        <p:spPr>
          <a:xfrm>
            <a:off x="3832589" y="3216260"/>
            <a:ext cx="475801" cy="74168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4"/>
          <p:cNvSpPr/>
          <p:nvPr/>
        </p:nvSpPr>
        <p:spPr>
          <a:xfrm>
            <a:off x="6248266" y="3229530"/>
            <a:ext cx="475801" cy="74168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4"/>
          <p:cNvSpPr/>
          <p:nvPr/>
        </p:nvSpPr>
        <p:spPr>
          <a:xfrm>
            <a:off x="2096263" y="3818652"/>
            <a:ext cx="144007" cy="445044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4"/>
          <p:cNvSpPr/>
          <p:nvPr/>
        </p:nvSpPr>
        <p:spPr>
          <a:xfrm>
            <a:off x="3819154" y="2877700"/>
            <a:ext cx="489236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 = 0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4"/>
          <p:cNvSpPr/>
          <p:nvPr/>
        </p:nvSpPr>
        <p:spPr>
          <a:xfrm>
            <a:off x="6234831" y="2881208"/>
            <a:ext cx="489236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 = 1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4"/>
          <p:cNvSpPr/>
          <p:nvPr/>
        </p:nvSpPr>
        <p:spPr>
          <a:xfrm>
            <a:off x="3343353" y="4049484"/>
            <a:ext cx="1491114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logic[ 2 +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* 5 ]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14"/>
          <p:cNvSpPr/>
          <p:nvPr/>
        </p:nvSpPr>
        <p:spPr>
          <a:xfrm>
            <a:off x="5759030" y="4049484"/>
            <a:ext cx="1491114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logic[ 2 +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i="0" lang="en-US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* 5 ]</a:t>
            </a:r>
            <a:endParaRPr b="1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14"/>
          <p:cNvSpPr/>
          <p:nvPr/>
        </p:nvSpPr>
        <p:spPr>
          <a:xfrm>
            <a:off x="1864344" y="2797609"/>
            <a:ext cx="607846" cy="338554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= 2</a:t>
            </a:r>
            <a:endParaRPr/>
          </a:p>
        </p:txBody>
      </p:sp>
      <p:sp>
        <p:nvSpPr>
          <p:cNvPr id="122" name="Google Shape;122;p14"/>
          <p:cNvSpPr txBox="1"/>
          <p:nvPr/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陣列迴圈應用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None/>
            </a:pPr>
            <a:r>
              <a:t/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8" name="Google Shape;128;p15"/>
          <p:cNvSpPr/>
          <p:nvPr/>
        </p:nvSpPr>
        <p:spPr>
          <a:xfrm>
            <a:off x="1731534" y="1452503"/>
            <a:ext cx="6266082" cy="1201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Noto Sans Symbols"/>
              <a:buChar char="⮚"/>
            </a:pPr>
            <a:r>
              <a:rPr b="1" i="0" lang="en-US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判斷輸入訊號結果：</a:t>
            </a:r>
            <a:endParaRPr b="1" i="0" sz="1800" u="none" cap="none" strike="noStrike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Microsoft JhengHei"/>
              <a:buAutoNum type="arabicParenBoth"/>
            </a:pPr>
            <a:r>
              <a:rPr b="1" i="0" lang="en-US" sz="1600" u="none" cap="none" strike="noStrik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操作訊號並判斷</a:t>
            </a:r>
            <a:endParaRPr b="1" i="0" sz="1600" u="none" cap="none" strike="noStrike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每次檢查同時段訊號        </a:t>
            </a:r>
            <a:endParaRPr b="1" i="0" sz="16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29" name="Google Shape;12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39880" y="1492460"/>
            <a:ext cx="3733095" cy="1225957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0" name="Google Shape;130;p15"/>
          <p:cNvSpPr/>
          <p:nvPr/>
        </p:nvSpPr>
        <p:spPr>
          <a:xfrm>
            <a:off x="1864344" y="3280043"/>
            <a:ext cx="1187959" cy="1077218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Microsoft JhengHei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輸入範例</a:t>
            </a:r>
            <a:br>
              <a:rPr b="0" i="0" lang="en-US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2 5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0 1 0 1 0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1 0 1 1 0</a:t>
            </a:r>
            <a:endParaRPr/>
          </a:p>
        </p:txBody>
      </p:sp>
      <p:graphicFrame>
        <p:nvGraphicFramePr>
          <p:cNvPr id="131" name="Google Shape;131;p15"/>
          <p:cNvGraphicFramePr/>
          <p:nvPr/>
        </p:nvGraphicFramePr>
        <p:xfrm>
          <a:off x="3345085" y="32228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{6A5B9559-3936-4409-B55A-BFA5DA4CDDE7}</a:tableStyleId>
              </a:tblPr>
              <a:tblGrid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  <a:gridCol w="48280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[1]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[2]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[3]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[4]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[5]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[6]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[7]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[8]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[9]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[10]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EBD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0</a:t>
                      </a:r>
                      <a:endParaRPr sz="1600" u="none" cap="none" strike="noStrike"/>
                    </a:p>
                  </a:txBody>
                  <a:tcPr marT="45725" marB="45725" marR="91450" marL="91450" anchor="ctr">
                    <a:lnL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5E5F2"/>
                    </a:solidFill>
                  </a:tcPr>
                </a:tc>
              </a:tr>
            </a:tbl>
          </a:graphicData>
        </a:graphic>
      </p:graphicFrame>
      <p:sp>
        <p:nvSpPr>
          <p:cNvPr id="132" name="Google Shape;132;p15"/>
          <p:cNvSpPr/>
          <p:nvPr/>
        </p:nvSpPr>
        <p:spPr>
          <a:xfrm>
            <a:off x="4308390" y="3229530"/>
            <a:ext cx="475801" cy="74168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5"/>
          <p:cNvSpPr/>
          <p:nvPr/>
        </p:nvSpPr>
        <p:spPr>
          <a:xfrm>
            <a:off x="6724067" y="3229530"/>
            <a:ext cx="475801" cy="74168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5"/>
          <p:cNvSpPr/>
          <p:nvPr/>
        </p:nvSpPr>
        <p:spPr>
          <a:xfrm flipH="1">
            <a:off x="2251156" y="3784249"/>
            <a:ext cx="178520" cy="501219"/>
          </a:xfrm>
          <a:prstGeom prst="rect">
            <a:avLst/>
          </a:prstGeom>
          <a:noFill/>
          <a:ln cap="flat" cmpd="sng" w="127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5"/>
          <p:cNvSpPr/>
          <p:nvPr/>
        </p:nvSpPr>
        <p:spPr>
          <a:xfrm>
            <a:off x="4308390" y="2867622"/>
            <a:ext cx="489236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 = 0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5"/>
          <p:cNvSpPr/>
          <p:nvPr/>
        </p:nvSpPr>
        <p:spPr>
          <a:xfrm>
            <a:off x="6699192" y="2867622"/>
            <a:ext cx="489236" cy="2769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 = 1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5"/>
          <p:cNvSpPr/>
          <p:nvPr/>
        </p:nvSpPr>
        <p:spPr>
          <a:xfrm>
            <a:off x="3800733" y="4049484"/>
            <a:ext cx="1491114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logic[ 3 +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* 5 ]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5"/>
          <p:cNvSpPr/>
          <p:nvPr/>
        </p:nvSpPr>
        <p:spPr>
          <a:xfrm>
            <a:off x="6216410" y="4049484"/>
            <a:ext cx="1491114" cy="30777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logic[ 3 + </a:t>
            </a: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b="1" i="0" lang="en-US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* 5 ]</a:t>
            </a:r>
            <a:endParaRPr b="1" i="0" sz="14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5"/>
          <p:cNvSpPr/>
          <p:nvPr/>
        </p:nvSpPr>
        <p:spPr>
          <a:xfrm>
            <a:off x="1864344" y="2797609"/>
            <a:ext cx="607846" cy="338554"/>
          </a:xfrm>
          <a:prstGeom prst="rect">
            <a:avLst/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= 3</a:t>
            </a:r>
            <a:endParaRPr/>
          </a:p>
        </p:txBody>
      </p:sp>
      <p:sp>
        <p:nvSpPr>
          <p:cNvPr id="140" name="Google Shape;140;p15"/>
          <p:cNvSpPr txBox="1"/>
          <p:nvPr/>
        </p:nvSpPr>
        <p:spPr>
          <a:xfrm>
            <a:off x="1556175" y="742950"/>
            <a:ext cx="6616800" cy="56335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651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Char char="◈"/>
            </a:pPr>
            <a:r>
              <a:rPr b="1" i="0" lang="en-US" sz="2400" u="none" cap="none" strike="noStrike">
                <a:solidFill>
                  <a:srgbClr val="25212A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陣列迴圈應用</a:t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5212A"/>
              </a:buClr>
              <a:buSzPts val="2600"/>
              <a:buFont typeface="Tinos"/>
              <a:buNone/>
            </a:pPr>
            <a:r>
              <a:t/>
            </a:r>
            <a:endParaRPr b="1" i="0" sz="2400" u="none" cap="none" strike="noStrike">
              <a:solidFill>
                <a:srgbClr val="25212A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ransition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