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Tino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526D9B9-B0EF-4951-A31B-9C00A59B0574}">
  <a:tblStyle styleId="{0526D9B9-B0EF-4951-A31B-9C00A59B057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99715E41-B260-4FF1-BF37-D200D3AB3F97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1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1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.fntdata"/><Relationship Id="rId11" Type="http://schemas.openxmlformats.org/officeDocument/2006/relationships/slide" Target="slides/slide6.xml"/><Relationship Id="rId22" Type="http://schemas.openxmlformats.org/officeDocument/2006/relationships/font" Target="fonts/Tinos-boldItalic.fntdata"/><Relationship Id="rId10" Type="http://schemas.openxmlformats.org/officeDocument/2006/relationships/slide" Target="slides/slide5.xml"/><Relationship Id="rId21" Type="http://schemas.openxmlformats.org/officeDocument/2006/relationships/font" Target="fonts/Tino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解題-站牌廣告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459231" y="4186737"/>
            <a:ext cx="4136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 Smashicons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7"/>
          <p:cNvGrpSpPr/>
          <p:nvPr/>
        </p:nvGrpSpPr>
        <p:grpSpPr>
          <a:xfrm>
            <a:off x="5732238" y="1485900"/>
            <a:ext cx="2272088" cy="2171700"/>
            <a:chOff x="5576512" y="1284879"/>
            <a:chExt cx="2563221" cy="2563221"/>
          </a:xfrm>
        </p:grpSpPr>
        <p:pic>
          <p:nvPicPr>
            <p:cNvPr id="43" name="Google Shape;43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576512" y="1284879"/>
              <a:ext cx="2563221" cy="25632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7"/>
            <p:cNvPicPr preferRelativeResize="0"/>
            <p:nvPr/>
          </p:nvPicPr>
          <p:blipFill rotWithShape="1">
            <a:blip r:embed="rId5">
              <a:alphaModFix/>
            </a:blip>
            <a:srcRect b="66988" l="0" r="64295" t="0"/>
            <a:stretch/>
          </p:blipFill>
          <p:spPr>
            <a:xfrm>
              <a:off x="5599373" y="1472062"/>
              <a:ext cx="656647" cy="6071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49" name="Google Shape;249;p16"/>
          <p:cNvGrpSpPr/>
          <p:nvPr/>
        </p:nvGrpSpPr>
        <p:grpSpPr>
          <a:xfrm>
            <a:off x="3319920" y="2396817"/>
            <a:ext cx="4540306" cy="338554"/>
            <a:chOff x="2685897" y="2636086"/>
            <a:chExt cx="4540306" cy="338554"/>
          </a:xfrm>
        </p:grpSpPr>
        <p:cxnSp>
          <p:nvCxnSpPr>
            <p:cNvPr id="250" name="Google Shape;250;p16"/>
            <p:cNvCxnSpPr>
              <a:stCxn id="251" idx="6"/>
              <a:endCxn id="252" idx="2"/>
            </p:cNvCxnSpPr>
            <p:nvPr/>
          </p:nvCxnSpPr>
          <p:spPr>
            <a:xfrm>
              <a:off x="3037027" y="2805363"/>
              <a:ext cx="38379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sp>
          <p:nvSpPr>
            <p:cNvPr id="251" name="Google Shape;251;p16"/>
            <p:cNvSpPr/>
            <p:nvPr/>
          </p:nvSpPr>
          <p:spPr>
            <a:xfrm>
              <a:off x="268589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328452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388315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4481781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5080409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567903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627705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687507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259" name="Google Shape;259;p16"/>
          <p:cNvGraphicFramePr/>
          <p:nvPr/>
        </p:nvGraphicFramePr>
        <p:xfrm>
          <a:off x="2612937" y="23710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{99715E41-B260-4FF1-BF37-D200D3AB3F97}</a:tableStyleId>
              </a:tblPr>
              <a:tblGrid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/>
                        <a:t>0</a:t>
                      </a:r>
                      <a:endParaRPr b="0"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60" name="Google Shape;260;p16"/>
          <p:cNvSpPr txBox="1"/>
          <p:nvPr/>
        </p:nvSpPr>
        <p:spPr>
          <a:xfrm>
            <a:off x="1731435" y="2412205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公車站牌</a:t>
            </a:r>
            <a:endParaRPr/>
          </a:p>
        </p:txBody>
      </p:sp>
      <p:sp>
        <p:nvSpPr>
          <p:cNvPr id="261" name="Google Shape;261;p16"/>
          <p:cNvSpPr txBox="1"/>
          <p:nvPr/>
        </p:nvSpPr>
        <p:spPr>
          <a:xfrm>
            <a:off x="1731435" y="2761097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統計人數</a:t>
            </a:r>
            <a:endParaRPr/>
          </a:p>
        </p:txBody>
      </p:sp>
      <p:cxnSp>
        <p:nvCxnSpPr>
          <p:cNvPr id="262" name="Google Shape;262;p16"/>
          <p:cNvCxnSpPr/>
          <p:nvPr/>
        </p:nvCxnSpPr>
        <p:spPr>
          <a:xfrm flipH="1">
            <a:off x="2612937" y="2371090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63" name="Google Shape;263;p16"/>
          <p:cNvCxnSpPr/>
          <p:nvPr/>
        </p:nvCxnSpPr>
        <p:spPr>
          <a:xfrm rot="10800000">
            <a:off x="2612937" y="2371090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64" name="Google Shape;264;p1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搜尋最大最小</a:t>
            </a:r>
            <a:endParaRPr/>
          </a:p>
        </p:txBody>
      </p:sp>
      <p:sp>
        <p:nvSpPr>
          <p:cNvPr id="265" name="Google Shape;265;p16"/>
          <p:cNvSpPr/>
          <p:nvPr/>
        </p:nvSpPr>
        <p:spPr>
          <a:xfrm>
            <a:off x="5714432" y="2758976"/>
            <a:ext cx="351130" cy="338554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6"/>
          <p:cNvSpPr/>
          <p:nvPr/>
        </p:nvSpPr>
        <p:spPr>
          <a:xfrm>
            <a:off x="5714432" y="2393380"/>
            <a:ext cx="351130" cy="338554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6"/>
          <p:cNvSpPr/>
          <p:nvPr/>
        </p:nvSpPr>
        <p:spPr>
          <a:xfrm>
            <a:off x="3319920" y="2403376"/>
            <a:ext cx="351130" cy="338554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6"/>
          <p:cNvSpPr/>
          <p:nvPr/>
        </p:nvSpPr>
        <p:spPr>
          <a:xfrm>
            <a:off x="3321486" y="2754793"/>
            <a:ext cx="351130" cy="338554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9" name="Google Shape;269;p16"/>
          <p:cNvCxnSpPr>
            <a:stCxn id="265" idx="5"/>
            <a:endCxn id="270" idx="0"/>
          </p:cNvCxnSpPr>
          <p:nvPr/>
        </p:nvCxnSpPr>
        <p:spPr>
          <a:xfrm>
            <a:off x="6014140" y="3047950"/>
            <a:ext cx="474600" cy="4755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270" name="Google Shape;270;p16"/>
          <p:cNvSpPr txBox="1"/>
          <p:nvPr/>
        </p:nvSpPr>
        <p:spPr>
          <a:xfrm>
            <a:off x="5835106" y="3523565"/>
            <a:ext cx="1307037" cy="307777"/>
          </a:xfrm>
          <a:prstGeom prst="rect">
            <a:avLst/>
          </a:prstGeom>
          <a:solidFill>
            <a:srgbClr val="F7EBD5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大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人流數量</a:t>
            </a:r>
            <a:endParaRPr/>
          </a:p>
        </p:txBody>
      </p:sp>
      <p:cxnSp>
        <p:nvCxnSpPr>
          <p:cNvPr id="271" name="Google Shape;271;p16"/>
          <p:cNvCxnSpPr>
            <a:stCxn id="266" idx="7"/>
            <a:endCxn id="272" idx="2"/>
          </p:cNvCxnSpPr>
          <p:nvPr/>
        </p:nvCxnSpPr>
        <p:spPr>
          <a:xfrm flipH="1" rot="10800000">
            <a:off x="6014140" y="1951860"/>
            <a:ext cx="650100" cy="4911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272" name="Google Shape;272;p16"/>
          <p:cNvSpPr txBox="1"/>
          <p:nvPr/>
        </p:nvSpPr>
        <p:spPr>
          <a:xfrm>
            <a:off x="5907949" y="1644045"/>
            <a:ext cx="1512481" cy="307777"/>
          </a:xfrm>
          <a:prstGeom prst="rect">
            <a:avLst/>
          </a:prstGeom>
          <a:solidFill>
            <a:srgbClr val="F7EBD5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大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人流之</a:t>
            </a:r>
            <a:r>
              <a:rPr b="1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站牌</a:t>
            </a:r>
            <a:endParaRPr/>
          </a:p>
        </p:txBody>
      </p:sp>
      <p:cxnSp>
        <p:nvCxnSpPr>
          <p:cNvPr id="273" name="Google Shape;273;p16"/>
          <p:cNvCxnSpPr>
            <a:stCxn id="268" idx="4"/>
            <a:endCxn id="274" idx="0"/>
          </p:cNvCxnSpPr>
          <p:nvPr/>
        </p:nvCxnSpPr>
        <p:spPr>
          <a:xfrm flipH="1">
            <a:off x="3194351" y="3093347"/>
            <a:ext cx="302700" cy="4881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274" name="Google Shape;274;p16"/>
          <p:cNvSpPr txBox="1"/>
          <p:nvPr/>
        </p:nvSpPr>
        <p:spPr>
          <a:xfrm>
            <a:off x="2540824" y="3581548"/>
            <a:ext cx="1307037" cy="307777"/>
          </a:xfrm>
          <a:prstGeom prst="rect">
            <a:avLst/>
          </a:prstGeom>
          <a:solidFill>
            <a:srgbClr val="F7EBD5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</a:t>
            </a: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小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人流數量</a:t>
            </a:r>
            <a:endParaRPr/>
          </a:p>
        </p:txBody>
      </p:sp>
      <p:cxnSp>
        <p:nvCxnSpPr>
          <p:cNvPr id="275" name="Google Shape;275;p16"/>
          <p:cNvCxnSpPr>
            <a:stCxn id="267" idx="0"/>
            <a:endCxn id="276" idx="2"/>
          </p:cNvCxnSpPr>
          <p:nvPr/>
        </p:nvCxnSpPr>
        <p:spPr>
          <a:xfrm rot="10800000">
            <a:off x="3116585" y="1993276"/>
            <a:ext cx="378900" cy="4101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276" name="Google Shape;276;p16"/>
          <p:cNvSpPr txBox="1"/>
          <p:nvPr/>
        </p:nvSpPr>
        <p:spPr>
          <a:xfrm>
            <a:off x="2360306" y="1685374"/>
            <a:ext cx="1512481" cy="307777"/>
          </a:xfrm>
          <a:prstGeom prst="rect">
            <a:avLst/>
          </a:prstGeom>
          <a:solidFill>
            <a:srgbClr val="F7EBD5"/>
          </a:solidFill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</a:t>
            </a:r>
            <a:r>
              <a:rPr b="1" i="0" lang="en-US" sz="1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小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人流之</a:t>
            </a:r>
            <a:r>
              <a:rPr b="1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站牌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17"/>
          <p:cNvPicPr preferRelativeResize="0"/>
          <p:nvPr/>
        </p:nvPicPr>
        <p:blipFill rotWithShape="1">
          <a:blip r:embed="rId3">
            <a:alphaModFix/>
          </a:blip>
          <a:srcRect b="-1301" l="205" r="-204" t="14205"/>
          <a:stretch/>
        </p:blipFill>
        <p:spPr>
          <a:xfrm>
            <a:off x="1678095" y="1949337"/>
            <a:ext cx="3718560" cy="255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3" name="Google Shape;283;p17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搜尋最大最小</a:t>
            </a:r>
            <a:endParaRPr/>
          </a:p>
        </p:txBody>
      </p:sp>
      <p:pic>
        <p:nvPicPr>
          <p:cNvPr id="284" name="Google Shape;284;p17"/>
          <p:cNvPicPr preferRelativeResize="0"/>
          <p:nvPr/>
        </p:nvPicPr>
        <p:blipFill rotWithShape="1">
          <a:blip r:embed="rId3">
            <a:alphaModFix/>
          </a:blip>
          <a:srcRect b="86529" l="0" r="0" t="0"/>
          <a:stretch/>
        </p:blipFill>
        <p:spPr>
          <a:xfrm>
            <a:off x="1678095" y="1384022"/>
            <a:ext cx="3718560" cy="394491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7"/>
          <p:cNvSpPr/>
          <p:nvPr/>
        </p:nvSpPr>
        <p:spPr>
          <a:xfrm>
            <a:off x="3866559" y="1901866"/>
            <a:ext cx="3060191" cy="239376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將編號1~B的站牌人流數量都看一遍</a:t>
            </a:r>
            <a:endParaRPr/>
          </a:p>
        </p:txBody>
      </p:sp>
      <p:sp>
        <p:nvSpPr>
          <p:cNvPr id="286" name="Google Shape;286;p17"/>
          <p:cNvSpPr/>
          <p:nvPr/>
        </p:nvSpPr>
        <p:spPr>
          <a:xfrm>
            <a:off x="5295900" y="1590100"/>
            <a:ext cx="2567940" cy="202262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最大最小人流數量之站牌編號</a:t>
            </a:r>
            <a:endParaRPr/>
          </a:p>
        </p:txBody>
      </p:sp>
      <p:sp>
        <p:nvSpPr>
          <p:cNvPr id="287" name="Google Shape;287;p17"/>
          <p:cNvSpPr/>
          <p:nvPr/>
        </p:nvSpPr>
        <p:spPr>
          <a:xfrm>
            <a:off x="3924300" y="2481022"/>
            <a:ext cx="4293022" cy="481482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若看到比目前記錄</a:t>
            </a:r>
            <a:r>
              <a:rPr b="1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最小人流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的人數還</a:t>
            </a:r>
            <a:r>
              <a:rPr b="1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少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的，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就將人流量(MinS)和站牌編號(MinS_Index)記錄下來</a:t>
            </a:r>
            <a:endParaRPr/>
          </a:p>
        </p:txBody>
      </p:sp>
      <p:sp>
        <p:nvSpPr>
          <p:cNvPr id="288" name="Google Shape;288;p17"/>
          <p:cNvSpPr/>
          <p:nvPr/>
        </p:nvSpPr>
        <p:spPr>
          <a:xfrm>
            <a:off x="4197024" y="1380047"/>
            <a:ext cx="1765834" cy="194816"/>
          </a:xfrm>
          <a:prstGeom prst="rect">
            <a:avLst/>
          </a:prstGeom>
          <a:solidFill>
            <a:srgbClr val="AB792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最大最小人流數量</a:t>
            </a:r>
            <a:endParaRPr/>
          </a:p>
        </p:txBody>
      </p:sp>
      <p:sp>
        <p:nvSpPr>
          <p:cNvPr id="289" name="Google Shape;289;p17"/>
          <p:cNvSpPr/>
          <p:nvPr/>
        </p:nvSpPr>
        <p:spPr>
          <a:xfrm>
            <a:off x="3925233" y="3624247"/>
            <a:ext cx="4381499" cy="481483"/>
          </a:xfrm>
          <a:prstGeom prst="rect">
            <a:avLst/>
          </a:prstGeom>
          <a:solidFill>
            <a:srgbClr val="776CCA"/>
          </a:solidFill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若看到比目前記錄</a:t>
            </a:r>
            <a:r>
              <a:rPr b="1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最大人流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的人數還</a:t>
            </a:r>
            <a:r>
              <a:rPr b="1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的，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就將人流量(MaxS)和站牌編號(MaxS_Index)記錄下來</a:t>
            </a:r>
            <a:endParaRPr/>
          </a:p>
        </p:txBody>
      </p:sp>
      <p:sp>
        <p:nvSpPr>
          <p:cNvPr id="290" name="Google Shape;290;p17"/>
          <p:cNvSpPr/>
          <p:nvPr/>
        </p:nvSpPr>
        <p:spPr>
          <a:xfrm>
            <a:off x="2042162" y="2250747"/>
            <a:ext cx="1882138" cy="942033"/>
          </a:xfrm>
          <a:prstGeom prst="rect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1725930" y="1390175"/>
            <a:ext cx="2471094" cy="187602"/>
          </a:xfrm>
          <a:prstGeom prst="rect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1725930" y="1602111"/>
            <a:ext cx="3569970" cy="186530"/>
          </a:xfrm>
          <a:prstGeom prst="rect">
            <a:avLst/>
          </a:prstGeom>
          <a:noFill/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1688595" y="1921365"/>
            <a:ext cx="2177964" cy="186530"/>
          </a:xfrm>
          <a:prstGeom prst="rect">
            <a:avLst/>
          </a:prstGeom>
          <a:noFill/>
          <a:ln cap="flat" cmpd="sng" w="254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2042162" y="3335632"/>
            <a:ext cx="1882138" cy="942032"/>
          </a:xfrm>
          <a:prstGeom prst="rect">
            <a:avLst/>
          </a:prstGeom>
          <a:noFill/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18"/>
          <p:cNvPicPr preferRelativeResize="0"/>
          <p:nvPr/>
        </p:nvPicPr>
        <p:blipFill rotWithShape="1">
          <a:blip r:embed="rId3">
            <a:alphaModFix/>
          </a:blip>
          <a:srcRect b="-1301" l="205" r="-204" t="14205"/>
          <a:stretch/>
        </p:blipFill>
        <p:spPr>
          <a:xfrm>
            <a:off x="1556175" y="1636917"/>
            <a:ext cx="3718560" cy="255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" name="Google Shape;301;p18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搜尋最大最小</a:t>
            </a:r>
            <a:endParaRPr/>
          </a:p>
        </p:txBody>
      </p:sp>
      <p:sp>
        <p:nvSpPr>
          <p:cNvPr id="302" name="Google Shape;302;p18"/>
          <p:cNvSpPr/>
          <p:nvPr/>
        </p:nvSpPr>
        <p:spPr>
          <a:xfrm>
            <a:off x="3891790" y="1906172"/>
            <a:ext cx="4505450" cy="230275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規則：若有多個重複的最少人流站牌，則記錄</a:t>
            </a:r>
            <a:r>
              <a:rPr b="1" i="0" lang="en-US" sz="1400" u="none" cap="none" strike="noStrike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第一個</a:t>
            </a:r>
            <a:endParaRPr/>
          </a:p>
        </p:txBody>
      </p:sp>
      <p:sp>
        <p:nvSpPr>
          <p:cNvPr id="303" name="Google Shape;303;p18"/>
          <p:cNvSpPr/>
          <p:nvPr/>
        </p:nvSpPr>
        <p:spPr>
          <a:xfrm>
            <a:off x="2948940" y="1938327"/>
            <a:ext cx="243840" cy="230275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8"/>
          <p:cNvSpPr/>
          <p:nvPr/>
        </p:nvSpPr>
        <p:spPr>
          <a:xfrm>
            <a:off x="2979420" y="3021203"/>
            <a:ext cx="243840" cy="230275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8"/>
          <p:cNvSpPr/>
          <p:nvPr/>
        </p:nvSpPr>
        <p:spPr>
          <a:xfrm>
            <a:off x="3891790" y="2213484"/>
            <a:ext cx="4505450" cy="607937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如果後面有遇到人流量</a:t>
            </a:r>
            <a:r>
              <a:rPr b="1" i="0" lang="en-US" sz="1400" u="none" cap="none" strike="noStrike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等於</a:t>
            </a:r>
            <a:r>
              <a:rPr b="1" i="0" lang="en-US" sz="1400" u="sng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目前記錄之最</a:t>
            </a:r>
            <a:r>
              <a:rPr b="1" i="0" lang="en-US" sz="1400" u="sng" cap="none" strike="noStrike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</a:t>
            </a:r>
            <a:r>
              <a:rPr b="1" i="0" lang="en-US" sz="1400" u="sng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值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的話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『</a:t>
            </a:r>
            <a:r>
              <a:rPr b="1" i="0" lang="en-US" sz="1400" u="none" cap="none" strike="noStrike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不需要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更新』站牌編號的紀錄</a:t>
            </a:r>
            <a:endParaRPr/>
          </a:p>
        </p:txBody>
      </p:sp>
      <p:sp>
        <p:nvSpPr>
          <p:cNvPr id="306" name="Google Shape;306;p18"/>
          <p:cNvSpPr/>
          <p:nvPr/>
        </p:nvSpPr>
        <p:spPr>
          <a:xfrm>
            <a:off x="3891790" y="3066923"/>
            <a:ext cx="4505450" cy="230275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rgbClr val="5142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規則：若有多個重複的最少人流站牌，則記錄</a:t>
            </a:r>
            <a:r>
              <a:rPr b="1" i="0" lang="en-US" sz="1400" u="none" cap="none" strike="noStrike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最後一個</a:t>
            </a:r>
            <a:endParaRPr/>
          </a:p>
        </p:txBody>
      </p:sp>
      <p:sp>
        <p:nvSpPr>
          <p:cNvPr id="307" name="Google Shape;307;p18"/>
          <p:cNvSpPr/>
          <p:nvPr/>
        </p:nvSpPr>
        <p:spPr>
          <a:xfrm>
            <a:off x="3891790" y="3374235"/>
            <a:ext cx="4505450" cy="607937"/>
          </a:xfrm>
          <a:prstGeom prst="rect">
            <a:avLst/>
          </a:prstGeom>
          <a:solidFill>
            <a:schemeClr val="accent5"/>
          </a:solidFill>
          <a:ln cap="flat" cmpd="sng" w="25400">
            <a:solidFill>
              <a:srgbClr val="5142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如果後面有遇到人流量</a:t>
            </a:r>
            <a:r>
              <a:rPr b="1" i="0" lang="en-US" sz="1400" u="none" cap="none" strike="noStrike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等於</a:t>
            </a:r>
            <a:r>
              <a:rPr b="1" i="0" lang="en-US" sz="1400" u="sng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目前記錄之最</a:t>
            </a:r>
            <a:r>
              <a:rPr b="1" i="0" lang="en-US" sz="1400" u="sng" cap="none" strike="noStrike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</a:t>
            </a:r>
            <a:r>
              <a:rPr b="1" i="0" lang="en-US" sz="1400" u="sng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值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的話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『</a:t>
            </a:r>
            <a:r>
              <a:rPr b="1" i="0" lang="en-US" sz="1400" u="none" cap="none" strike="noStrike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需要</a:t>
            </a: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更新』站牌編號的紀錄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"/>
          <p:cNvSpPr/>
          <p:nvPr/>
        </p:nvSpPr>
        <p:spPr>
          <a:xfrm>
            <a:off x="1602792" y="107196"/>
            <a:ext cx="4142687" cy="478250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2793" y="4297889"/>
            <a:ext cx="4142687" cy="591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02792" y="107196"/>
            <a:ext cx="2969207" cy="3842043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9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" name="Google Shape;316;p19"/>
          <p:cNvSpPr/>
          <p:nvPr/>
        </p:nvSpPr>
        <p:spPr>
          <a:xfrm>
            <a:off x="1927860" y="3937676"/>
            <a:ext cx="2164080" cy="377244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7" name="Google Shape;317;p19"/>
          <p:cNvCxnSpPr>
            <a:stCxn id="316" idx="3"/>
          </p:cNvCxnSpPr>
          <p:nvPr/>
        </p:nvCxnSpPr>
        <p:spPr>
          <a:xfrm flipH="1" rot="10800000">
            <a:off x="4091940" y="3824198"/>
            <a:ext cx="915900" cy="3021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318" name="Google Shape;318;p19"/>
          <p:cNvSpPr/>
          <p:nvPr/>
        </p:nvSpPr>
        <p:spPr>
          <a:xfrm>
            <a:off x="1724977" y="1082040"/>
            <a:ext cx="177710" cy="2788919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9"/>
          <p:cNvSpPr txBox="1"/>
          <p:nvPr/>
        </p:nvSpPr>
        <p:spPr>
          <a:xfrm>
            <a:off x="4655867" y="1017202"/>
            <a:ext cx="1098817" cy="369332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陣列存取</a:t>
            </a:r>
            <a:endParaRPr/>
          </a:p>
        </p:txBody>
      </p:sp>
      <p:sp>
        <p:nvSpPr>
          <p:cNvPr id="320" name="Google Shape;320;p19"/>
          <p:cNvSpPr/>
          <p:nvPr/>
        </p:nvSpPr>
        <p:spPr>
          <a:xfrm>
            <a:off x="4434919" y="1122727"/>
            <a:ext cx="177710" cy="2788918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7845" y="1560178"/>
            <a:ext cx="3432610" cy="2754742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2" name="Google Shape;322;p19"/>
          <p:cNvSpPr txBox="1"/>
          <p:nvPr/>
        </p:nvSpPr>
        <p:spPr>
          <a:xfrm>
            <a:off x="7713832" y="2697718"/>
            <a:ext cx="1158859" cy="64633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搜尋</a:t>
            </a:r>
            <a:endParaRPr b="1" i="0" sz="1800" u="none" cap="none" strike="noStrike">
              <a:solidFill>
                <a:srgbClr val="3D7F8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最大最小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1930688" y="1038199"/>
            <a:ext cx="618461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假設公車路線只有一條，公車會來回行駛。去程從站牌1 經過站牌2，依續到最後一站</a:t>
            </a:r>
            <a:r>
              <a:rPr b="0" i="1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；回程從站牌</a:t>
            </a:r>
            <a:r>
              <a:rPr b="0" i="1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經過站牌 (</a:t>
            </a:r>
            <a:r>
              <a:rPr b="0" i="1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B－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1)，依續到站牌1。目前已統計出乘客之上下車站牌，請你幫忙統計經過各站牌之人流數量，找出最多與最少人經過之站牌。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Google Shape;52;p8"/>
          <p:cNvCxnSpPr>
            <a:stCxn id="53" idx="6"/>
            <a:endCxn id="54" idx="2"/>
          </p:cNvCxnSpPr>
          <p:nvPr/>
        </p:nvCxnSpPr>
        <p:spPr>
          <a:xfrm>
            <a:off x="3110830" y="3475923"/>
            <a:ext cx="38379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53" name="Google Shape;53;p8"/>
          <p:cNvSpPr/>
          <p:nvPr/>
        </p:nvSpPr>
        <p:spPr>
          <a:xfrm>
            <a:off x="2759700" y="3306646"/>
            <a:ext cx="351130" cy="338554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8"/>
          <p:cNvSpPr/>
          <p:nvPr/>
        </p:nvSpPr>
        <p:spPr>
          <a:xfrm>
            <a:off x="3358328" y="3306646"/>
            <a:ext cx="351130" cy="338554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8"/>
          <p:cNvSpPr/>
          <p:nvPr/>
        </p:nvSpPr>
        <p:spPr>
          <a:xfrm>
            <a:off x="6103970" y="3306646"/>
            <a:ext cx="598018" cy="338554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B-1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8"/>
          <p:cNvSpPr/>
          <p:nvPr/>
        </p:nvSpPr>
        <p:spPr>
          <a:xfrm>
            <a:off x="6948876" y="3306646"/>
            <a:ext cx="351130" cy="338554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Google Shape;57;p8"/>
          <p:cNvCxnSpPr/>
          <p:nvPr/>
        </p:nvCxnSpPr>
        <p:spPr>
          <a:xfrm>
            <a:off x="2794143" y="3070860"/>
            <a:ext cx="4457700" cy="1524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58" name="Google Shape;58;p8"/>
          <p:cNvCxnSpPr/>
          <p:nvPr/>
        </p:nvCxnSpPr>
        <p:spPr>
          <a:xfrm rot="10800000">
            <a:off x="2749031" y="3848100"/>
            <a:ext cx="4502812" cy="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59" name="Google Shape;59;p8"/>
          <p:cNvSpPr txBox="1"/>
          <p:nvPr/>
        </p:nvSpPr>
        <p:spPr>
          <a:xfrm>
            <a:off x="4470543" y="2936434"/>
            <a:ext cx="11201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……</a:t>
            </a:r>
            <a:endParaRPr b="0" i="0" sz="32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8"/>
          <p:cNvSpPr txBox="1"/>
          <p:nvPr/>
        </p:nvSpPr>
        <p:spPr>
          <a:xfrm>
            <a:off x="2854435" y="2709816"/>
            <a:ext cx="10183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792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AB7921"/>
                </a:solidFill>
                <a:latin typeface="Arial"/>
                <a:ea typeface="Arial"/>
                <a:cs typeface="Arial"/>
                <a:sym typeface="Arial"/>
              </a:rPr>
              <a:t>去程</a:t>
            </a:r>
            <a:endParaRPr/>
          </a:p>
        </p:txBody>
      </p:sp>
      <p:sp>
        <p:nvSpPr>
          <p:cNvPr id="61" name="Google Shape;61;p8"/>
          <p:cNvSpPr txBox="1"/>
          <p:nvPr/>
        </p:nvSpPr>
        <p:spPr>
          <a:xfrm>
            <a:off x="6701988" y="3866433"/>
            <a:ext cx="10183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回程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1659279" y="799029"/>
            <a:ext cx="664285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第一行輸入兩個正整數，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第一個數B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 ≤ B ≤ 1000) 代表此公車共會經過幾個公車站牌（站牌編號為1, 2, 3, …, B），</a:t>
            </a:r>
            <a:r>
              <a:rPr b="0" i="0" lang="en-US" sz="1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第二個數P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 P ≤ 1000) 則表示共有多少人要搭乘此公車；</a:t>
            </a:r>
            <a:r>
              <a:rPr b="0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接下來共輸入P行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，每行輸入兩個正整數，表示該位乘客的上車站牌X與下車站牌Y ( 1 ≤ X，Y ≤ B，X≠Y)。</a:t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" name="Google Shape;68;p9"/>
          <p:cNvSpPr/>
          <p:nvPr/>
        </p:nvSpPr>
        <p:spPr>
          <a:xfrm>
            <a:off x="1659279" y="2220813"/>
            <a:ext cx="3777597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共輸出兩個正整數，以一個空白區隔，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第一個正整數N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 N ≤ B)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代表最少人流之公車站牌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（若有多個則輸出編號</a:t>
            </a:r>
            <a:r>
              <a:rPr b="0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最小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者），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第二個正整數M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 ≤ M ≤ B)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則代表最多人流之公車站牌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（若有多個則輸出編號</a:t>
            </a:r>
            <a:r>
              <a:rPr b="0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最大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者）。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9" name="Google Shape;69;p9"/>
          <p:cNvGraphicFramePr/>
          <p:nvPr/>
        </p:nvGraphicFramePr>
        <p:xfrm>
          <a:off x="5570486" y="295947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{0526D9B9-B0EF-4951-A31B-9C00A59B0574}</a:tableStyleId>
              </a:tblPr>
              <a:tblGrid>
                <a:gridCol w="1304850"/>
                <a:gridCol w="1304850"/>
              </a:tblGrid>
              <a:tr h="1278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 </a:t>
                      </a:r>
                      <a:r>
                        <a:rPr b="0" i="0" lang="en-US" sz="16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rgbClr val="7030A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2 7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5 3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5 8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800" u="none" cap="none" strike="noStrike">
                        <a:solidFill>
                          <a:schemeClr val="accent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5" name="Google Shape;75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陣列存取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搜尋最大最小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p10"/>
          <p:cNvSpPr/>
          <p:nvPr/>
        </p:nvSpPr>
        <p:spPr>
          <a:xfrm>
            <a:off x="4779000" y="4224837"/>
            <a:ext cx="37561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81734" y="1337594"/>
            <a:ext cx="2468311" cy="2468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84" name="Google Shape;84;p11"/>
          <p:cNvGrpSpPr/>
          <p:nvPr/>
        </p:nvGrpSpPr>
        <p:grpSpPr>
          <a:xfrm>
            <a:off x="3112617" y="2239846"/>
            <a:ext cx="4540306" cy="338554"/>
            <a:chOff x="2685897" y="2636086"/>
            <a:chExt cx="4540306" cy="338554"/>
          </a:xfrm>
        </p:grpSpPr>
        <p:cxnSp>
          <p:nvCxnSpPr>
            <p:cNvPr id="85" name="Google Shape;85;p11"/>
            <p:cNvCxnSpPr>
              <a:stCxn id="86" idx="6"/>
              <a:endCxn id="87" idx="2"/>
            </p:cNvCxnSpPr>
            <p:nvPr/>
          </p:nvCxnSpPr>
          <p:spPr>
            <a:xfrm>
              <a:off x="3037027" y="2805363"/>
              <a:ext cx="38379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sp>
          <p:nvSpPr>
            <p:cNvPr id="86" name="Google Shape;86;p11"/>
            <p:cNvSpPr/>
            <p:nvPr/>
          </p:nvSpPr>
          <p:spPr>
            <a:xfrm>
              <a:off x="268589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1"/>
            <p:cNvSpPr/>
            <p:nvPr/>
          </p:nvSpPr>
          <p:spPr>
            <a:xfrm>
              <a:off x="328452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1"/>
            <p:cNvSpPr/>
            <p:nvPr/>
          </p:nvSpPr>
          <p:spPr>
            <a:xfrm>
              <a:off x="388315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1"/>
            <p:cNvSpPr/>
            <p:nvPr/>
          </p:nvSpPr>
          <p:spPr>
            <a:xfrm>
              <a:off x="4481781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1"/>
            <p:cNvSpPr/>
            <p:nvPr/>
          </p:nvSpPr>
          <p:spPr>
            <a:xfrm>
              <a:off x="5080409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1"/>
            <p:cNvSpPr/>
            <p:nvPr/>
          </p:nvSpPr>
          <p:spPr>
            <a:xfrm>
              <a:off x="567903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1"/>
            <p:cNvSpPr/>
            <p:nvPr/>
          </p:nvSpPr>
          <p:spPr>
            <a:xfrm>
              <a:off x="627705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1"/>
            <p:cNvSpPr/>
            <p:nvPr/>
          </p:nvSpPr>
          <p:spPr>
            <a:xfrm>
              <a:off x="687507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4" name="Google Shape;9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4576" y="1342347"/>
            <a:ext cx="1040199" cy="10401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5" name="Google Shape;95;p11"/>
          <p:cNvGraphicFramePr/>
          <p:nvPr/>
        </p:nvGraphicFramePr>
        <p:xfrm>
          <a:off x="2405634" y="22141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{99715E41-B260-4FF1-BF37-D200D3AB3F97}</a:tableStyleId>
              </a:tblPr>
              <a:tblGrid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/>
                        <a:t>0</a:t>
                      </a:r>
                      <a:endParaRPr b="0"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96" name="Google Shape;96;p11"/>
          <p:cNvSpPr txBox="1"/>
          <p:nvPr/>
        </p:nvSpPr>
        <p:spPr>
          <a:xfrm>
            <a:off x="1524132" y="2255234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公車站牌</a:t>
            </a:r>
            <a:endParaRPr/>
          </a:p>
        </p:txBody>
      </p:sp>
      <p:sp>
        <p:nvSpPr>
          <p:cNvPr id="97" name="Google Shape;97;p11"/>
          <p:cNvSpPr txBox="1"/>
          <p:nvPr/>
        </p:nvSpPr>
        <p:spPr>
          <a:xfrm>
            <a:off x="1524132" y="2604126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統計人數</a:t>
            </a:r>
            <a:endParaRPr/>
          </a:p>
        </p:txBody>
      </p:sp>
      <p:cxnSp>
        <p:nvCxnSpPr>
          <p:cNvPr id="98" name="Google Shape;98;p11"/>
          <p:cNvCxnSpPr/>
          <p:nvPr/>
        </p:nvCxnSpPr>
        <p:spPr>
          <a:xfrm flipH="1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99" name="Google Shape;99;p11"/>
          <p:cNvCxnSpPr/>
          <p:nvPr/>
        </p:nvCxnSpPr>
        <p:spPr>
          <a:xfrm rot="10800000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00" name="Google Shape;100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陣列存取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06" name="Google Shape;106;p12"/>
          <p:cNvGrpSpPr/>
          <p:nvPr/>
        </p:nvGrpSpPr>
        <p:grpSpPr>
          <a:xfrm>
            <a:off x="3112617" y="2239846"/>
            <a:ext cx="4540306" cy="338554"/>
            <a:chOff x="2685897" y="2636086"/>
            <a:chExt cx="4540306" cy="338554"/>
          </a:xfrm>
        </p:grpSpPr>
        <p:cxnSp>
          <p:nvCxnSpPr>
            <p:cNvPr id="107" name="Google Shape;107;p12"/>
            <p:cNvCxnSpPr>
              <a:stCxn id="108" idx="6"/>
              <a:endCxn id="109" idx="2"/>
            </p:cNvCxnSpPr>
            <p:nvPr/>
          </p:nvCxnSpPr>
          <p:spPr>
            <a:xfrm>
              <a:off x="3037027" y="2805363"/>
              <a:ext cx="38379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sp>
          <p:nvSpPr>
            <p:cNvPr id="108" name="Google Shape;108;p12"/>
            <p:cNvSpPr/>
            <p:nvPr/>
          </p:nvSpPr>
          <p:spPr>
            <a:xfrm>
              <a:off x="268589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2"/>
            <p:cNvSpPr/>
            <p:nvPr/>
          </p:nvSpPr>
          <p:spPr>
            <a:xfrm>
              <a:off x="328452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2"/>
            <p:cNvSpPr/>
            <p:nvPr/>
          </p:nvSpPr>
          <p:spPr>
            <a:xfrm>
              <a:off x="388315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2"/>
            <p:cNvSpPr/>
            <p:nvPr/>
          </p:nvSpPr>
          <p:spPr>
            <a:xfrm>
              <a:off x="4481781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2"/>
            <p:cNvSpPr/>
            <p:nvPr/>
          </p:nvSpPr>
          <p:spPr>
            <a:xfrm>
              <a:off x="5080409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2"/>
            <p:cNvSpPr/>
            <p:nvPr/>
          </p:nvSpPr>
          <p:spPr>
            <a:xfrm>
              <a:off x="567903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2"/>
            <p:cNvSpPr/>
            <p:nvPr/>
          </p:nvSpPr>
          <p:spPr>
            <a:xfrm>
              <a:off x="627705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2"/>
            <p:cNvSpPr/>
            <p:nvPr/>
          </p:nvSpPr>
          <p:spPr>
            <a:xfrm>
              <a:off x="687507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6" name="Google Shape;11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7159" y="1354982"/>
            <a:ext cx="1040199" cy="10401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7" name="Google Shape;117;p12"/>
          <p:cNvGraphicFramePr/>
          <p:nvPr/>
        </p:nvGraphicFramePr>
        <p:xfrm>
          <a:off x="2405634" y="22141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{99715E41-B260-4FF1-BF37-D200D3AB3F97}</a:tableStyleId>
              </a:tblPr>
              <a:tblGrid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/>
                        <a:t>0</a:t>
                      </a:r>
                      <a:endParaRPr b="0"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18" name="Google Shape;118;p12"/>
          <p:cNvSpPr txBox="1"/>
          <p:nvPr/>
        </p:nvSpPr>
        <p:spPr>
          <a:xfrm>
            <a:off x="1524132" y="2255234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公車站牌</a:t>
            </a:r>
            <a:endParaRPr/>
          </a:p>
        </p:txBody>
      </p:sp>
      <p:sp>
        <p:nvSpPr>
          <p:cNvPr id="119" name="Google Shape;119;p12"/>
          <p:cNvSpPr txBox="1"/>
          <p:nvPr/>
        </p:nvSpPr>
        <p:spPr>
          <a:xfrm>
            <a:off x="1524132" y="2604126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統計人數</a:t>
            </a:r>
            <a:endParaRPr/>
          </a:p>
        </p:txBody>
      </p:sp>
      <p:grpSp>
        <p:nvGrpSpPr>
          <p:cNvPr id="120" name="Google Shape;120;p12"/>
          <p:cNvGrpSpPr/>
          <p:nvPr/>
        </p:nvGrpSpPr>
        <p:grpSpPr>
          <a:xfrm>
            <a:off x="3621354" y="2981526"/>
            <a:ext cx="3522832" cy="418790"/>
            <a:chOff x="3138222" y="3050914"/>
            <a:chExt cx="3522832" cy="418790"/>
          </a:xfrm>
        </p:grpSpPr>
        <p:cxnSp>
          <p:nvCxnSpPr>
            <p:cNvPr id="121" name="Google Shape;121;p12"/>
            <p:cNvCxnSpPr/>
            <p:nvPr/>
          </p:nvCxnSpPr>
          <p:spPr>
            <a:xfrm>
              <a:off x="3317394" y="3299460"/>
              <a:ext cx="3343660" cy="0"/>
            </a:xfrm>
            <a:prstGeom prst="straightConnector1">
              <a:avLst/>
            </a:prstGeom>
            <a:noFill/>
            <a:ln cap="flat" cmpd="sng" w="25400">
              <a:solidFill>
                <a:srgbClr val="00B050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sp>
          <p:nvSpPr>
            <p:cNvPr id="122" name="Google Shape;122;p12"/>
            <p:cNvSpPr txBox="1"/>
            <p:nvPr/>
          </p:nvSpPr>
          <p:spPr>
            <a:xfrm>
              <a:off x="4663920" y="3050914"/>
              <a:ext cx="9070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2 → 7</a:t>
              </a:r>
              <a:endParaRPr b="1" i="0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" name="Google Shape;123;p12"/>
            <p:cNvGrpSpPr/>
            <p:nvPr/>
          </p:nvGrpSpPr>
          <p:grpSpPr>
            <a:xfrm>
              <a:off x="3138222" y="3072136"/>
              <a:ext cx="146303" cy="397568"/>
              <a:chOff x="3247950" y="724205"/>
              <a:chExt cx="190194" cy="638024"/>
            </a:xfrm>
          </p:grpSpPr>
          <p:sp>
            <p:nvSpPr>
              <p:cNvPr id="124" name="Google Shape;124;p12"/>
              <p:cNvSpPr/>
              <p:nvPr/>
            </p:nvSpPr>
            <p:spPr>
              <a:xfrm>
                <a:off x="3254045" y="724205"/>
                <a:ext cx="184099" cy="228292"/>
              </a:xfrm>
              <a:prstGeom prst="ellipse">
                <a:avLst/>
              </a:prstGeom>
              <a:solidFill>
                <a:schemeClr val="accent3"/>
              </a:solidFill>
              <a:ln cap="flat" cmpd="sng" w="254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25" name="Google Shape;125;p12"/>
              <p:cNvCxnSpPr>
                <a:stCxn id="124" idx="4"/>
              </p:cNvCxnSpPr>
              <p:nvPr/>
            </p:nvCxnSpPr>
            <p:spPr>
              <a:xfrm flipH="1">
                <a:off x="3343094" y="952497"/>
                <a:ext cx="3000" cy="2403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26" name="Google Shape;126;p12"/>
              <p:cNvCxnSpPr/>
              <p:nvPr/>
            </p:nvCxnSpPr>
            <p:spPr>
              <a:xfrm flipH="1">
                <a:off x="3250998" y="1192953"/>
                <a:ext cx="92049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27" name="Google Shape;127;p12"/>
              <p:cNvCxnSpPr/>
              <p:nvPr/>
            </p:nvCxnSpPr>
            <p:spPr>
              <a:xfrm>
                <a:off x="3339999" y="1192953"/>
                <a:ext cx="98145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28" name="Google Shape;128;p12"/>
              <p:cNvCxnSpPr/>
              <p:nvPr/>
            </p:nvCxnSpPr>
            <p:spPr>
              <a:xfrm rot="10800000">
                <a:off x="3247950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29" name="Google Shape;129;p12"/>
              <p:cNvCxnSpPr/>
              <p:nvPr/>
            </p:nvCxnSpPr>
            <p:spPr>
              <a:xfrm flipH="1" rot="10800000">
                <a:off x="3346095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</p:grpSp>
      </p:grpSp>
      <p:cxnSp>
        <p:nvCxnSpPr>
          <p:cNvPr id="130" name="Google Shape;130;p12"/>
          <p:cNvCxnSpPr/>
          <p:nvPr/>
        </p:nvCxnSpPr>
        <p:spPr>
          <a:xfrm flipH="1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31" name="Google Shape;131;p12"/>
          <p:cNvCxnSpPr/>
          <p:nvPr/>
        </p:nvCxnSpPr>
        <p:spPr>
          <a:xfrm rot="10800000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32" name="Google Shape;132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陣列存取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38" name="Google Shape;138;p13"/>
          <p:cNvGrpSpPr/>
          <p:nvPr/>
        </p:nvGrpSpPr>
        <p:grpSpPr>
          <a:xfrm>
            <a:off x="3112617" y="2239846"/>
            <a:ext cx="4540306" cy="338554"/>
            <a:chOff x="2685897" y="2636086"/>
            <a:chExt cx="4540306" cy="338554"/>
          </a:xfrm>
        </p:grpSpPr>
        <p:cxnSp>
          <p:nvCxnSpPr>
            <p:cNvPr id="139" name="Google Shape;139;p13"/>
            <p:cNvCxnSpPr>
              <a:stCxn id="140" idx="6"/>
              <a:endCxn id="141" idx="2"/>
            </p:cNvCxnSpPr>
            <p:nvPr/>
          </p:nvCxnSpPr>
          <p:spPr>
            <a:xfrm>
              <a:off x="3037027" y="2805363"/>
              <a:ext cx="38379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sp>
          <p:nvSpPr>
            <p:cNvPr id="140" name="Google Shape;140;p13"/>
            <p:cNvSpPr/>
            <p:nvPr/>
          </p:nvSpPr>
          <p:spPr>
            <a:xfrm>
              <a:off x="268589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328452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388315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4481781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5080409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567903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627705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687507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8" name="Google Shape;14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3916334" y="1315251"/>
            <a:ext cx="1042196" cy="10401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9" name="Google Shape;149;p13"/>
          <p:cNvGraphicFramePr/>
          <p:nvPr/>
        </p:nvGraphicFramePr>
        <p:xfrm>
          <a:off x="2405634" y="22141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{99715E41-B260-4FF1-BF37-D200D3AB3F97}</a:tableStyleId>
              </a:tblPr>
              <a:tblGrid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/>
                        <a:t>0</a:t>
                      </a:r>
                      <a:endParaRPr b="0"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50" name="Google Shape;150;p13"/>
          <p:cNvSpPr txBox="1"/>
          <p:nvPr/>
        </p:nvSpPr>
        <p:spPr>
          <a:xfrm>
            <a:off x="1524132" y="2255234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公車站牌</a:t>
            </a:r>
            <a:endParaRPr/>
          </a:p>
        </p:txBody>
      </p:sp>
      <p:sp>
        <p:nvSpPr>
          <p:cNvPr id="151" name="Google Shape;151;p13"/>
          <p:cNvSpPr txBox="1"/>
          <p:nvPr/>
        </p:nvSpPr>
        <p:spPr>
          <a:xfrm>
            <a:off x="1524132" y="2604126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統計人數</a:t>
            </a:r>
            <a:endParaRPr/>
          </a:p>
        </p:txBody>
      </p:sp>
      <p:grpSp>
        <p:nvGrpSpPr>
          <p:cNvPr id="152" name="Google Shape;152;p13"/>
          <p:cNvGrpSpPr/>
          <p:nvPr/>
        </p:nvGrpSpPr>
        <p:grpSpPr>
          <a:xfrm>
            <a:off x="3621354" y="2981526"/>
            <a:ext cx="3522832" cy="418790"/>
            <a:chOff x="3138222" y="3050914"/>
            <a:chExt cx="3522832" cy="418790"/>
          </a:xfrm>
        </p:grpSpPr>
        <p:cxnSp>
          <p:nvCxnSpPr>
            <p:cNvPr id="153" name="Google Shape;153;p13"/>
            <p:cNvCxnSpPr/>
            <p:nvPr/>
          </p:nvCxnSpPr>
          <p:spPr>
            <a:xfrm>
              <a:off x="3317394" y="3299460"/>
              <a:ext cx="3343660" cy="0"/>
            </a:xfrm>
            <a:prstGeom prst="straightConnector1">
              <a:avLst/>
            </a:prstGeom>
            <a:noFill/>
            <a:ln cap="flat" cmpd="sng" w="25400">
              <a:solidFill>
                <a:srgbClr val="00B050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sp>
          <p:nvSpPr>
            <p:cNvPr id="154" name="Google Shape;154;p13"/>
            <p:cNvSpPr txBox="1"/>
            <p:nvPr/>
          </p:nvSpPr>
          <p:spPr>
            <a:xfrm>
              <a:off x="4663920" y="3050914"/>
              <a:ext cx="9070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2 → 7</a:t>
              </a:r>
              <a:endParaRPr b="1" i="0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" name="Google Shape;155;p13"/>
            <p:cNvGrpSpPr/>
            <p:nvPr/>
          </p:nvGrpSpPr>
          <p:grpSpPr>
            <a:xfrm>
              <a:off x="3138222" y="3072136"/>
              <a:ext cx="146303" cy="397568"/>
              <a:chOff x="3247950" y="724205"/>
              <a:chExt cx="190194" cy="638024"/>
            </a:xfrm>
          </p:grpSpPr>
          <p:sp>
            <p:nvSpPr>
              <p:cNvPr id="156" name="Google Shape;156;p13"/>
              <p:cNvSpPr/>
              <p:nvPr/>
            </p:nvSpPr>
            <p:spPr>
              <a:xfrm>
                <a:off x="3254045" y="724205"/>
                <a:ext cx="184099" cy="228292"/>
              </a:xfrm>
              <a:prstGeom prst="ellipse">
                <a:avLst/>
              </a:prstGeom>
              <a:solidFill>
                <a:schemeClr val="accent3"/>
              </a:solidFill>
              <a:ln cap="flat" cmpd="sng" w="254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57" name="Google Shape;157;p13"/>
              <p:cNvCxnSpPr>
                <a:stCxn id="156" idx="4"/>
              </p:cNvCxnSpPr>
              <p:nvPr/>
            </p:nvCxnSpPr>
            <p:spPr>
              <a:xfrm flipH="1">
                <a:off x="3343094" y="952497"/>
                <a:ext cx="3000" cy="2403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58" name="Google Shape;158;p13"/>
              <p:cNvCxnSpPr/>
              <p:nvPr/>
            </p:nvCxnSpPr>
            <p:spPr>
              <a:xfrm flipH="1">
                <a:off x="3250998" y="1192953"/>
                <a:ext cx="92049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59" name="Google Shape;159;p13"/>
              <p:cNvCxnSpPr/>
              <p:nvPr/>
            </p:nvCxnSpPr>
            <p:spPr>
              <a:xfrm>
                <a:off x="3339999" y="1192953"/>
                <a:ext cx="98145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60" name="Google Shape;160;p13"/>
              <p:cNvCxnSpPr/>
              <p:nvPr/>
            </p:nvCxnSpPr>
            <p:spPr>
              <a:xfrm rot="10800000">
                <a:off x="3247950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61" name="Google Shape;161;p13"/>
              <p:cNvCxnSpPr/>
              <p:nvPr/>
            </p:nvCxnSpPr>
            <p:spPr>
              <a:xfrm flipH="1" rot="10800000">
                <a:off x="3346095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</p:grpSp>
      </p:grpSp>
      <p:grpSp>
        <p:nvGrpSpPr>
          <p:cNvPr id="162" name="Google Shape;162;p13"/>
          <p:cNvGrpSpPr/>
          <p:nvPr/>
        </p:nvGrpSpPr>
        <p:grpSpPr>
          <a:xfrm>
            <a:off x="4220879" y="3337419"/>
            <a:ext cx="1726371" cy="413886"/>
            <a:chOff x="3883153" y="3409179"/>
            <a:chExt cx="1726371" cy="413886"/>
          </a:xfrm>
        </p:grpSpPr>
        <p:cxnSp>
          <p:nvCxnSpPr>
            <p:cNvPr id="163" name="Google Shape;163;p13"/>
            <p:cNvCxnSpPr/>
            <p:nvPr/>
          </p:nvCxnSpPr>
          <p:spPr>
            <a:xfrm rot="10800000">
              <a:off x="3883153" y="3655465"/>
              <a:ext cx="1548386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sp>
          <p:nvSpPr>
            <p:cNvPr id="164" name="Google Shape;164;p13"/>
            <p:cNvSpPr txBox="1"/>
            <p:nvPr/>
          </p:nvSpPr>
          <p:spPr>
            <a:xfrm>
              <a:off x="4381865" y="3409179"/>
              <a:ext cx="9070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3 ← 5</a:t>
              </a:r>
              <a:endParaRPr b="1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5" name="Google Shape;165;p13"/>
            <p:cNvGrpSpPr/>
            <p:nvPr/>
          </p:nvGrpSpPr>
          <p:grpSpPr>
            <a:xfrm>
              <a:off x="5463221" y="3425497"/>
              <a:ext cx="146303" cy="397568"/>
              <a:chOff x="3247950" y="724205"/>
              <a:chExt cx="190194" cy="638024"/>
            </a:xfrm>
          </p:grpSpPr>
          <p:sp>
            <p:nvSpPr>
              <p:cNvPr id="166" name="Google Shape;166;p13"/>
              <p:cNvSpPr/>
              <p:nvPr/>
            </p:nvSpPr>
            <p:spPr>
              <a:xfrm>
                <a:off x="3254045" y="724205"/>
                <a:ext cx="184099" cy="228292"/>
              </a:xfrm>
              <a:prstGeom prst="ellipse">
                <a:avLst/>
              </a:prstGeom>
              <a:solidFill>
                <a:srgbClr val="D07375"/>
              </a:solidFill>
              <a:ln cap="flat" cmpd="sng" w="254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67" name="Google Shape;167;p13"/>
              <p:cNvCxnSpPr>
                <a:stCxn id="166" idx="4"/>
              </p:cNvCxnSpPr>
              <p:nvPr/>
            </p:nvCxnSpPr>
            <p:spPr>
              <a:xfrm flipH="1">
                <a:off x="3343094" y="952497"/>
                <a:ext cx="3000" cy="2403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68" name="Google Shape;168;p13"/>
              <p:cNvCxnSpPr/>
              <p:nvPr/>
            </p:nvCxnSpPr>
            <p:spPr>
              <a:xfrm flipH="1">
                <a:off x="3250998" y="1192953"/>
                <a:ext cx="92049" cy="16927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69" name="Google Shape;169;p13"/>
              <p:cNvCxnSpPr/>
              <p:nvPr/>
            </p:nvCxnSpPr>
            <p:spPr>
              <a:xfrm>
                <a:off x="3339999" y="1192953"/>
                <a:ext cx="98145" cy="16927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70" name="Google Shape;170;p13"/>
              <p:cNvCxnSpPr/>
              <p:nvPr/>
            </p:nvCxnSpPr>
            <p:spPr>
              <a:xfrm rot="10800000">
                <a:off x="3247950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71" name="Google Shape;171;p13"/>
              <p:cNvCxnSpPr/>
              <p:nvPr/>
            </p:nvCxnSpPr>
            <p:spPr>
              <a:xfrm flipH="1" rot="10800000">
                <a:off x="3346095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</p:grpSp>
      </p:grpSp>
      <p:cxnSp>
        <p:nvCxnSpPr>
          <p:cNvPr id="172" name="Google Shape;172;p13"/>
          <p:cNvCxnSpPr/>
          <p:nvPr/>
        </p:nvCxnSpPr>
        <p:spPr>
          <a:xfrm flipH="1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73" name="Google Shape;173;p13"/>
          <p:cNvCxnSpPr/>
          <p:nvPr/>
        </p:nvCxnSpPr>
        <p:spPr>
          <a:xfrm rot="10800000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74" name="Google Shape;174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陣列存取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80" name="Google Shape;180;p14"/>
          <p:cNvGrpSpPr/>
          <p:nvPr/>
        </p:nvGrpSpPr>
        <p:grpSpPr>
          <a:xfrm>
            <a:off x="3112617" y="2239846"/>
            <a:ext cx="4540306" cy="338554"/>
            <a:chOff x="2685897" y="2636086"/>
            <a:chExt cx="4540306" cy="338554"/>
          </a:xfrm>
        </p:grpSpPr>
        <p:cxnSp>
          <p:nvCxnSpPr>
            <p:cNvPr id="181" name="Google Shape;181;p14"/>
            <p:cNvCxnSpPr>
              <a:stCxn id="182" idx="6"/>
              <a:endCxn id="183" idx="2"/>
            </p:cNvCxnSpPr>
            <p:nvPr/>
          </p:nvCxnSpPr>
          <p:spPr>
            <a:xfrm>
              <a:off x="3037027" y="2805363"/>
              <a:ext cx="38379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</p:cxnSp>
        <p:sp>
          <p:nvSpPr>
            <p:cNvPr id="182" name="Google Shape;182;p14"/>
            <p:cNvSpPr/>
            <p:nvPr/>
          </p:nvSpPr>
          <p:spPr>
            <a:xfrm>
              <a:off x="268589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328452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388315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4481781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5080409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5679037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6277055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6875073" y="2636086"/>
              <a:ext cx="351130" cy="338554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90" name="Google Shape;190;p14"/>
          <p:cNvGraphicFramePr/>
          <p:nvPr/>
        </p:nvGraphicFramePr>
        <p:xfrm>
          <a:off x="2405634" y="22141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{99715E41-B260-4FF1-BF37-D200D3AB3F97}</a:tableStyleId>
              </a:tblPr>
              <a:tblGrid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  <a:gridCol w="5952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lang="en-US" sz="1800" u="none" cap="none" strike="noStrike"/>
                        <a:t>0</a:t>
                      </a:r>
                      <a:endParaRPr b="0"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91" name="Google Shape;191;p14"/>
          <p:cNvSpPr txBox="1"/>
          <p:nvPr/>
        </p:nvSpPr>
        <p:spPr>
          <a:xfrm>
            <a:off x="1524132" y="2255234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公車站牌</a:t>
            </a:r>
            <a:endParaRPr/>
          </a:p>
        </p:txBody>
      </p:sp>
      <p:sp>
        <p:nvSpPr>
          <p:cNvPr id="192" name="Google Shape;192;p14"/>
          <p:cNvSpPr txBox="1"/>
          <p:nvPr/>
        </p:nvSpPr>
        <p:spPr>
          <a:xfrm>
            <a:off x="1524132" y="2604126"/>
            <a:ext cx="9497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統計人數</a:t>
            </a:r>
            <a:endParaRPr/>
          </a:p>
        </p:txBody>
      </p:sp>
      <p:grpSp>
        <p:nvGrpSpPr>
          <p:cNvPr id="193" name="Google Shape;193;p14"/>
          <p:cNvGrpSpPr/>
          <p:nvPr/>
        </p:nvGrpSpPr>
        <p:grpSpPr>
          <a:xfrm>
            <a:off x="3621354" y="2981526"/>
            <a:ext cx="3522832" cy="418790"/>
            <a:chOff x="3138222" y="3050914"/>
            <a:chExt cx="3522832" cy="418790"/>
          </a:xfrm>
        </p:grpSpPr>
        <p:cxnSp>
          <p:nvCxnSpPr>
            <p:cNvPr id="194" name="Google Shape;194;p14"/>
            <p:cNvCxnSpPr/>
            <p:nvPr/>
          </p:nvCxnSpPr>
          <p:spPr>
            <a:xfrm>
              <a:off x="3317394" y="3299460"/>
              <a:ext cx="3343660" cy="0"/>
            </a:xfrm>
            <a:prstGeom prst="straightConnector1">
              <a:avLst/>
            </a:prstGeom>
            <a:noFill/>
            <a:ln cap="flat" cmpd="sng" w="25400">
              <a:solidFill>
                <a:srgbClr val="00B050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sp>
          <p:nvSpPr>
            <p:cNvPr id="195" name="Google Shape;195;p14"/>
            <p:cNvSpPr txBox="1"/>
            <p:nvPr/>
          </p:nvSpPr>
          <p:spPr>
            <a:xfrm>
              <a:off x="4663920" y="3050914"/>
              <a:ext cx="9070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2 → 7</a:t>
              </a:r>
              <a:endParaRPr b="1" i="0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6" name="Google Shape;196;p14"/>
            <p:cNvGrpSpPr/>
            <p:nvPr/>
          </p:nvGrpSpPr>
          <p:grpSpPr>
            <a:xfrm>
              <a:off x="3138222" y="3072136"/>
              <a:ext cx="146303" cy="397568"/>
              <a:chOff x="3247950" y="724205"/>
              <a:chExt cx="190194" cy="638024"/>
            </a:xfrm>
          </p:grpSpPr>
          <p:sp>
            <p:nvSpPr>
              <p:cNvPr id="197" name="Google Shape;197;p14"/>
              <p:cNvSpPr/>
              <p:nvPr/>
            </p:nvSpPr>
            <p:spPr>
              <a:xfrm>
                <a:off x="3254045" y="724205"/>
                <a:ext cx="184099" cy="228292"/>
              </a:xfrm>
              <a:prstGeom prst="ellipse">
                <a:avLst/>
              </a:prstGeom>
              <a:solidFill>
                <a:schemeClr val="accent3"/>
              </a:solidFill>
              <a:ln cap="flat" cmpd="sng" w="254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98" name="Google Shape;198;p14"/>
              <p:cNvCxnSpPr>
                <a:stCxn id="197" idx="4"/>
              </p:cNvCxnSpPr>
              <p:nvPr/>
            </p:nvCxnSpPr>
            <p:spPr>
              <a:xfrm flipH="1">
                <a:off x="3343094" y="952497"/>
                <a:ext cx="3000" cy="2403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199" name="Google Shape;199;p14"/>
              <p:cNvCxnSpPr/>
              <p:nvPr/>
            </p:nvCxnSpPr>
            <p:spPr>
              <a:xfrm flipH="1">
                <a:off x="3250998" y="1192953"/>
                <a:ext cx="92049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00" name="Google Shape;200;p14"/>
              <p:cNvCxnSpPr/>
              <p:nvPr/>
            </p:nvCxnSpPr>
            <p:spPr>
              <a:xfrm>
                <a:off x="3339999" y="1192953"/>
                <a:ext cx="98145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01" name="Google Shape;201;p14"/>
              <p:cNvCxnSpPr/>
              <p:nvPr/>
            </p:nvCxnSpPr>
            <p:spPr>
              <a:xfrm rot="10800000">
                <a:off x="3247950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02" name="Google Shape;202;p14"/>
              <p:cNvCxnSpPr/>
              <p:nvPr/>
            </p:nvCxnSpPr>
            <p:spPr>
              <a:xfrm flipH="1" rot="10800000">
                <a:off x="3346095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00B050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</p:grpSp>
      </p:grpSp>
      <p:grpSp>
        <p:nvGrpSpPr>
          <p:cNvPr id="203" name="Google Shape;203;p14"/>
          <p:cNvGrpSpPr/>
          <p:nvPr/>
        </p:nvGrpSpPr>
        <p:grpSpPr>
          <a:xfrm>
            <a:off x="4220879" y="3337419"/>
            <a:ext cx="1726371" cy="413886"/>
            <a:chOff x="3883153" y="3409179"/>
            <a:chExt cx="1726371" cy="413886"/>
          </a:xfrm>
        </p:grpSpPr>
        <p:cxnSp>
          <p:nvCxnSpPr>
            <p:cNvPr id="204" name="Google Shape;204;p14"/>
            <p:cNvCxnSpPr/>
            <p:nvPr/>
          </p:nvCxnSpPr>
          <p:spPr>
            <a:xfrm rot="10800000">
              <a:off x="3883153" y="3655465"/>
              <a:ext cx="1548386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sp>
          <p:nvSpPr>
            <p:cNvPr id="205" name="Google Shape;205;p14"/>
            <p:cNvSpPr txBox="1"/>
            <p:nvPr/>
          </p:nvSpPr>
          <p:spPr>
            <a:xfrm>
              <a:off x="4381865" y="3409179"/>
              <a:ext cx="9070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3 ← 5</a:t>
              </a:r>
              <a:endParaRPr b="1" i="0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6" name="Google Shape;206;p14"/>
            <p:cNvGrpSpPr/>
            <p:nvPr/>
          </p:nvGrpSpPr>
          <p:grpSpPr>
            <a:xfrm>
              <a:off x="5463221" y="3425497"/>
              <a:ext cx="146303" cy="397568"/>
              <a:chOff x="3247950" y="724205"/>
              <a:chExt cx="190194" cy="638024"/>
            </a:xfrm>
          </p:grpSpPr>
          <p:sp>
            <p:nvSpPr>
              <p:cNvPr id="207" name="Google Shape;207;p14"/>
              <p:cNvSpPr/>
              <p:nvPr/>
            </p:nvSpPr>
            <p:spPr>
              <a:xfrm>
                <a:off x="3254045" y="724205"/>
                <a:ext cx="184099" cy="228292"/>
              </a:xfrm>
              <a:prstGeom prst="ellipse">
                <a:avLst/>
              </a:prstGeom>
              <a:solidFill>
                <a:srgbClr val="D07375"/>
              </a:solidFill>
              <a:ln cap="flat" cmpd="sng" w="254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08" name="Google Shape;208;p14"/>
              <p:cNvCxnSpPr>
                <a:stCxn id="207" idx="4"/>
              </p:cNvCxnSpPr>
              <p:nvPr/>
            </p:nvCxnSpPr>
            <p:spPr>
              <a:xfrm flipH="1">
                <a:off x="3343094" y="952497"/>
                <a:ext cx="3000" cy="24030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09" name="Google Shape;209;p14"/>
              <p:cNvCxnSpPr/>
              <p:nvPr/>
            </p:nvCxnSpPr>
            <p:spPr>
              <a:xfrm flipH="1">
                <a:off x="3250998" y="1192953"/>
                <a:ext cx="92049" cy="16927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10" name="Google Shape;210;p14"/>
              <p:cNvCxnSpPr/>
              <p:nvPr/>
            </p:nvCxnSpPr>
            <p:spPr>
              <a:xfrm>
                <a:off x="3339999" y="1192953"/>
                <a:ext cx="98145" cy="169276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11" name="Google Shape;211;p14"/>
              <p:cNvCxnSpPr/>
              <p:nvPr/>
            </p:nvCxnSpPr>
            <p:spPr>
              <a:xfrm rot="10800000">
                <a:off x="3247950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12" name="Google Shape;212;p14"/>
              <p:cNvCxnSpPr/>
              <p:nvPr/>
            </p:nvCxnSpPr>
            <p:spPr>
              <a:xfrm flipH="1" rot="10800000">
                <a:off x="3346095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</p:grpSp>
      </p:grpSp>
      <p:grpSp>
        <p:nvGrpSpPr>
          <p:cNvPr id="213" name="Google Shape;213;p14"/>
          <p:cNvGrpSpPr/>
          <p:nvPr/>
        </p:nvGrpSpPr>
        <p:grpSpPr>
          <a:xfrm>
            <a:off x="5382770" y="3680340"/>
            <a:ext cx="2410261" cy="409203"/>
            <a:chOff x="4871055" y="3733731"/>
            <a:chExt cx="2410261" cy="409203"/>
          </a:xfrm>
        </p:grpSpPr>
        <p:cxnSp>
          <p:nvCxnSpPr>
            <p:cNvPr id="214" name="Google Shape;214;p14"/>
            <p:cNvCxnSpPr/>
            <p:nvPr/>
          </p:nvCxnSpPr>
          <p:spPr>
            <a:xfrm>
              <a:off x="5059936" y="3985870"/>
              <a:ext cx="2221380" cy="0"/>
            </a:xfrm>
            <a:prstGeom prst="straightConnector1">
              <a:avLst/>
            </a:prstGeom>
            <a:noFill/>
            <a:ln cap="flat" cmpd="sng" w="25400">
              <a:solidFill>
                <a:srgbClr val="5142BB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sp>
          <p:nvSpPr>
            <p:cNvPr id="215" name="Google Shape;215;p14"/>
            <p:cNvSpPr txBox="1"/>
            <p:nvPr/>
          </p:nvSpPr>
          <p:spPr>
            <a:xfrm>
              <a:off x="5854602" y="3733731"/>
              <a:ext cx="90708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142BB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5142BB"/>
                  </a:solidFill>
                  <a:latin typeface="Arial"/>
                  <a:ea typeface="Arial"/>
                  <a:cs typeface="Arial"/>
                  <a:sym typeface="Arial"/>
                </a:rPr>
                <a:t>5 → 8</a:t>
              </a:r>
              <a:endParaRPr b="1" i="0" sz="1400" u="none" cap="none" strike="noStrike">
                <a:solidFill>
                  <a:srgbClr val="5142B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6" name="Google Shape;216;p14"/>
            <p:cNvGrpSpPr/>
            <p:nvPr/>
          </p:nvGrpSpPr>
          <p:grpSpPr>
            <a:xfrm>
              <a:off x="4871055" y="3745366"/>
              <a:ext cx="146303" cy="397568"/>
              <a:chOff x="3247950" y="724205"/>
              <a:chExt cx="190194" cy="638024"/>
            </a:xfrm>
          </p:grpSpPr>
          <p:sp>
            <p:nvSpPr>
              <p:cNvPr id="217" name="Google Shape;217;p14"/>
              <p:cNvSpPr/>
              <p:nvPr/>
            </p:nvSpPr>
            <p:spPr>
              <a:xfrm>
                <a:off x="3254045" y="724205"/>
                <a:ext cx="184099" cy="228292"/>
              </a:xfrm>
              <a:prstGeom prst="ellipse">
                <a:avLst/>
              </a:prstGeom>
              <a:solidFill>
                <a:schemeClr val="accent5"/>
              </a:solidFill>
              <a:ln cap="flat" cmpd="sng" w="25400">
                <a:solidFill>
                  <a:srgbClr val="5142B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8" name="Google Shape;218;p14"/>
              <p:cNvCxnSpPr>
                <a:stCxn id="217" idx="4"/>
              </p:cNvCxnSpPr>
              <p:nvPr/>
            </p:nvCxnSpPr>
            <p:spPr>
              <a:xfrm flipH="1">
                <a:off x="3343094" y="952497"/>
                <a:ext cx="3000" cy="2403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5142BB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19" name="Google Shape;219;p14"/>
              <p:cNvCxnSpPr/>
              <p:nvPr/>
            </p:nvCxnSpPr>
            <p:spPr>
              <a:xfrm flipH="1">
                <a:off x="3250998" y="1192953"/>
                <a:ext cx="92049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5142BB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20" name="Google Shape;220;p14"/>
              <p:cNvCxnSpPr/>
              <p:nvPr/>
            </p:nvCxnSpPr>
            <p:spPr>
              <a:xfrm>
                <a:off x="3339999" y="1192953"/>
                <a:ext cx="98145" cy="169276"/>
              </a:xfrm>
              <a:prstGeom prst="straightConnector1">
                <a:avLst/>
              </a:prstGeom>
              <a:noFill/>
              <a:ln cap="flat" cmpd="sng" w="38100">
                <a:solidFill>
                  <a:srgbClr val="5142BB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21" name="Google Shape;221;p14"/>
              <p:cNvCxnSpPr/>
              <p:nvPr/>
            </p:nvCxnSpPr>
            <p:spPr>
              <a:xfrm rot="10800000">
                <a:off x="3247950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5142BB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  <p:cxnSp>
            <p:nvCxnSpPr>
              <p:cNvPr id="222" name="Google Shape;222;p14"/>
              <p:cNvCxnSpPr/>
              <p:nvPr/>
            </p:nvCxnSpPr>
            <p:spPr>
              <a:xfrm flipH="1" rot="10800000">
                <a:off x="3346095" y="1023675"/>
                <a:ext cx="92049" cy="7118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5142BB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3000">
                  <a:srgbClr val="000000">
                    <a:alpha val="34901"/>
                  </a:srgbClr>
                </a:outerShdw>
              </a:effectLst>
            </p:spPr>
          </p:cxnSp>
        </p:grpSp>
      </p:grpSp>
      <p:pic>
        <p:nvPicPr>
          <p:cNvPr id="223" name="Google Shape;22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57259" y="1354982"/>
            <a:ext cx="1040199" cy="10401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14"/>
          <p:cNvCxnSpPr/>
          <p:nvPr/>
        </p:nvCxnSpPr>
        <p:spPr>
          <a:xfrm flipH="1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25" name="Google Shape;225;p14"/>
          <p:cNvCxnSpPr/>
          <p:nvPr/>
        </p:nvCxnSpPr>
        <p:spPr>
          <a:xfrm rot="10800000">
            <a:off x="2405634" y="2214119"/>
            <a:ext cx="581406" cy="74168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26" name="Google Shape;226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陣列存取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9790" y="1367315"/>
            <a:ext cx="2494026" cy="3117532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陣列存取</a:t>
            </a:r>
            <a:endParaRPr/>
          </a:p>
        </p:txBody>
      </p:sp>
      <p:sp>
        <p:nvSpPr>
          <p:cNvPr id="234" name="Google Shape;234;p15"/>
          <p:cNvSpPr/>
          <p:nvPr/>
        </p:nvSpPr>
        <p:spPr>
          <a:xfrm>
            <a:off x="2514602" y="2346960"/>
            <a:ext cx="1577340" cy="1127760"/>
          </a:xfrm>
          <a:prstGeom prst="rect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5"/>
          <p:cNvSpPr/>
          <p:nvPr/>
        </p:nvSpPr>
        <p:spPr>
          <a:xfrm>
            <a:off x="4514089" y="2026042"/>
            <a:ext cx="2336291" cy="255216"/>
          </a:xfrm>
          <a:prstGeom prst="rect">
            <a:avLst/>
          </a:prstGeom>
          <a:solidFill>
            <a:schemeClr val="accent3"/>
          </a:solidFill>
          <a:ln cap="flat" cmpd="sng" w="254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3.每次讀取一筆上下車資訊</a:t>
            </a:r>
            <a:endParaRPr/>
          </a:p>
        </p:txBody>
      </p:sp>
      <p:sp>
        <p:nvSpPr>
          <p:cNvPr id="236" name="Google Shape;236;p15"/>
          <p:cNvSpPr/>
          <p:nvPr/>
        </p:nvSpPr>
        <p:spPr>
          <a:xfrm>
            <a:off x="4160520" y="1568841"/>
            <a:ext cx="3589020" cy="273805"/>
          </a:xfrm>
          <a:prstGeom prst="rect">
            <a:avLst/>
          </a:prstGeom>
          <a:solidFill>
            <a:schemeClr val="accent6"/>
          </a:solidFill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2.有P筆上下車資訊，設定迴圈跑P次 (1~P)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7" name="Google Shape;237;p15"/>
          <p:cNvSpPr/>
          <p:nvPr/>
        </p:nvSpPr>
        <p:spPr>
          <a:xfrm>
            <a:off x="4091942" y="2644185"/>
            <a:ext cx="2834640" cy="561002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4.若上車站牌(X) &gt; 下車站牌(Y)，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則將兩個數字交換(方便之後計算)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8" name="Google Shape;238;p15"/>
          <p:cNvSpPr/>
          <p:nvPr/>
        </p:nvSpPr>
        <p:spPr>
          <a:xfrm>
            <a:off x="4160520" y="1263969"/>
            <a:ext cx="3695700" cy="300041"/>
          </a:xfrm>
          <a:prstGeom prst="rect">
            <a:avLst/>
          </a:prstGeom>
          <a:solidFill>
            <a:srgbClr val="AB792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1.建立、初始化陣列 (經過每個站牌的總人數)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2129790" y="1367315"/>
            <a:ext cx="2030730" cy="178107"/>
          </a:xfrm>
          <a:prstGeom prst="rect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5"/>
          <p:cNvSpPr/>
          <p:nvPr/>
        </p:nvSpPr>
        <p:spPr>
          <a:xfrm>
            <a:off x="2129790" y="1579251"/>
            <a:ext cx="2030730" cy="178107"/>
          </a:xfrm>
          <a:prstGeom prst="rect">
            <a:avLst/>
          </a:prstGeom>
          <a:noFill/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5"/>
          <p:cNvSpPr/>
          <p:nvPr/>
        </p:nvSpPr>
        <p:spPr>
          <a:xfrm>
            <a:off x="2514602" y="2072640"/>
            <a:ext cx="1999487" cy="178107"/>
          </a:xfrm>
          <a:prstGeom prst="rect">
            <a:avLst/>
          </a:prstGeom>
          <a:noFill/>
          <a:ln cap="flat" cmpd="sng" w="254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5"/>
          <p:cNvSpPr/>
          <p:nvPr/>
        </p:nvSpPr>
        <p:spPr>
          <a:xfrm>
            <a:off x="2514602" y="3568145"/>
            <a:ext cx="1999486" cy="751206"/>
          </a:xfrm>
          <a:prstGeom prst="rect">
            <a:avLst/>
          </a:prstGeom>
          <a:noFill/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5"/>
          <p:cNvSpPr/>
          <p:nvPr/>
        </p:nvSpPr>
        <p:spPr>
          <a:xfrm>
            <a:off x="4514088" y="3834538"/>
            <a:ext cx="3235451" cy="273805"/>
          </a:xfrm>
          <a:prstGeom prst="rect">
            <a:avLst/>
          </a:prstGeom>
          <a:solidFill>
            <a:srgbClr val="776CCA"/>
          </a:solidFill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5.將途中經過的每個站牌的統計人數+1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