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Tino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B5645F0-2D85-4873-84BB-661FC6080DFB}">
  <a:tblStyle styleId="{FB5645F0-2D85-4873-84BB-661FC6080D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bold.fntdata"/><Relationship Id="rId14" Type="http://schemas.openxmlformats.org/officeDocument/2006/relationships/font" Target="fonts/Tinos-regular.fntdata"/><Relationship Id="rId17" Type="http://schemas.openxmlformats.org/officeDocument/2006/relationships/font" Target="fonts/Tinos-boldItalic.fntdata"/><Relationship Id="rId16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12.png"/><Relationship Id="rId7" Type="http://schemas.openxmlformats.org/officeDocument/2006/relationships/image" Target="../media/image6.png"/><Relationship Id="rId8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解題-質數日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19435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78597" y="1169042"/>
            <a:ext cx="2579369" cy="2579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695626" y="1148132"/>
            <a:ext cx="3611880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2019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年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月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日是個特別的日子，因為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20190823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是質數，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190823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也是質數，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90823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還是質數，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823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一路下來都是質數，這樣的日子我們稱作「質數日」，在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21~30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世紀當中這種日子只有</a:t>
            </a:r>
            <a:r>
              <a:rPr b="0" i="0" lang="zh-TW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53 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天喔！請你幫忙判斷哪些日子是質數日吧！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980" y="926027"/>
            <a:ext cx="2665980" cy="3189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59279" y="639009"/>
            <a:ext cx="664285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第一行輸入一個正整數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10 )，代表有幾個日期。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接下來有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行，每行一個正整數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( 20000101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29991231 )，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表示21~30 世紀中的日期（例如：20191214 代表2019年12 月14 日），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不會有非日期表示之輸入（如20191032）。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7" name="Google Shape;57;p9"/>
          <p:cNvSpPr/>
          <p:nvPr/>
        </p:nvSpPr>
        <p:spPr>
          <a:xfrm>
            <a:off x="1659280" y="2001772"/>
            <a:ext cx="6642850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對於每個日期，輸出一行文字，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若此日期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為質數日，輸出「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a Prime Day!」；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若此日期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不是質數日，則輸出「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isn’t a Prime Day!」。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8" name="Google Shape;58;p9"/>
          <p:cNvGraphicFramePr/>
          <p:nvPr/>
        </p:nvGraphicFramePr>
        <p:xfrm>
          <a:off x="2709036" y="321767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{FB5645F0-2D85-4873-84BB-661FC6080DFB}</a:tableStyleId>
              </a:tblPr>
              <a:tblGrid>
                <a:gridCol w="1413375"/>
                <a:gridCol w="3421375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29331013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20400823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20191102</a:t>
                      </a:r>
                      <a:endParaRPr/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29331013 is a Prime Day!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20400823 is a Prime Day!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20191102 isn't a Prime Day!</a:t>
                      </a:r>
                      <a:endParaRPr/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質數判斷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取餘數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6" name="Google Shape;66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280" y="1248282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/>
          <p:nvPr/>
        </p:nvSpPr>
        <p:spPr>
          <a:xfrm>
            <a:off x="4893956" y="422483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質數判斷</a:t>
            </a:r>
            <a:endParaRPr/>
          </a:p>
        </p:txBody>
      </p:sp>
      <p:sp>
        <p:nvSpPr>
          <p:cNvPr id="74" name="Google Shape;74;p11"/>
          <p:cNvSpPr/>
          <p:nvPr/>
        </p:nvSpPr>
        <p:spPr>
          <a:xfrm>
            <a:off x="1461297" y="1419275"/>
            <a:ext cx="7467600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※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質數定義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：指在大於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的自然數中，除了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和該數自身外，無法被其他自然數整除的數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（也可定義為只有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與該數本身兩個正因數的數）。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※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舉例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的因數：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（只有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跟自己</a:t>
            </a:r>
            <a:r>
              <a:rPr b="0" i="0" lang="zh-TW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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質數）。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　　　　22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的因數：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（除了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跟自己外還有其他因數</a:t>
            </a:r>
            <a:r>
              <a:rPr b="0" i="0" lang="zh-TW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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不是質數）。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※</a:t>
            </a: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小提示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：最小的質數是</a:t>
            </a:r>
            <a:r>
              <a:rPr b="0" i="0" lang="zh-TW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 b="3436" l="0" r="0" t="3025"/>
          <a:stretch/>
        </p:blipFill>
        <p:spPr>
          <a:xfrm>
            <a:off x="1461297" y="3037522"/>
            <a:ext cx="3110703" cy="126368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1"/>
          <p:cNvSpPr txBox="1"/>
          <p:nvPr/>
        </p:nvSpPr>
        <p:spPr>
          <a:xfrm>
            <a:off x="4658412" y="2703950"/>
            <a:ext cx="3840279" cy="1620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3393" l="-474" r="0" t="-113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cxnSp>
        <p:nvCxnSpPr>
          <p:cNvPr id="77" name="Google Shape;77;p11"/>
          <p:cNvCxnSpPr/>
          <p:nvPr/>
        </p:nvCxnSpPr>
        <p:spPr>
          <a:xfrm>
            <a:off x="1219200" y="2637236"/>
            <a:ext cx="7302351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8" name="Google Shape;78;p11"/>
          <p:cNvSpPr/>
          <p:nvPr/>
        </p:nvSpPr>
        <p:spPr>
          <a:xfrm>
            <a:off x="2743200" y="3009900"/>
            <a:ext cx="1059180" cy="213357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 txBox="1"/>
          <p:nvPr/>
        </p:nvSpPr>
        <p:spPr>
          <a:xfrm>
            <a:off x="2495550" y="2746006"/>
            <a:ext cx="15544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None/>
            </a:pPr>
            <a:r>
              <a:rPr b="1" i="0" lang="zh-TW" sz="12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也可寫成 j * j &lt;= M</a:t>
            </a:r>
            <a:endParaRPr b="1" i="0" sz="12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/>
          <p:nvPr/>
        </p:nvSpPr>
        <p:spPr>
          <a:xfrm>
            <a:off x="3375660" y="3623542"/>
            <a:ext cx="10591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//不是質數!</a:t>
            </a:r>
            <a:endParaRPr b="0" i="0" sz="12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1"/>
          <p:cNvSpPr txBox="1"/>
          <p:nvPr/>
        </p:nvSpPr>
        <p:spPr>
          <a:xfrm>
            <a:off x="2708910" y="3776558"/>
            <a:ext cx="10591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//跳出迴圈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1623270" y="704316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取餘數</a:t>
            </a:r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 b="0" l="5117" r="41730" t="0"/>
          <a:stretch/>
        </p:blipFill>
        <p:spPr>
          <a:xfrm>
            <a:off x="1569720" y="1419275"/>
            <a:ext cx="1335096" cy="3004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12"/>
          <p:cNvGrpSpPr/>
          <p:nvPr/>
        </p:nvGrpSpPr>
        <p:grpSpPr>
          <a:xfrm rot="535239">
            <a:off x="2709943" y="1566646"/>
            <a:ext cx="433833" cy="491427"/>
            <a:chOff x="3224322" y="1511266"/>
            <a:chExt cx="530555" cy="541712"/>
          </a:xfrm>
        </p:grpSpPr>
        <p:sp>
          <p:nvSpPr>
            <p:cNvPr id="90" name="Google Shape;90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12"/>
          <p:cNvSpPr txBox="1"/>
          <p:nvPr/>
        </p:nvSpPr>
        <p:spPr>
          <a:xfrm>
            <a:off x="3186832" y="1577985"/>
            <a:ext cx="169654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%10000000</a:t>
            </a:r>
            <a:endParaRPr b="1" i="0" sz="2400" u="none" cap="none" strike="noStrike">
              <a:solidFill>
                <a:srgbClr val="00A2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12"/>
          <p:cNvGrpSpPr/>
          <p:nvPr/>
        </p:nvGrpSpPr>
        <p:grpSpPr>
          <a:xfrm rot="535239">
            <a:off x="2678978" y="1959669"/>
            <a:ext cx="433833" cy="491427"/>
            <a:chOff x="3224322" y="1511266"/>
            <a:chExt cx="530555" cy="541712"/>
          </a:xfrm>
        </p:grpSpPr>
        <p:sp>
          <p:nvSpPr>
            <p:cNvPr id="94" name="Google Shape;94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" name="Google Shape;96;p12"/>
          <p:cNvSpPr txBox="1"/>
          <p:nvPr/>
        </p:nvSpPr>
        <p:spPr>
          <a:xfrm>
            <a:off x="3155867" y="1971008"/>
            <a:ext cx="14999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%1000000</a:t>
            </a:r>
            <a:endParaRPr b="1" i="0" sz="2400" u="none" cap="none" strike="noStrike">
              <a:solidFill>
                <a:srgbClr val="00A2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" name="Google Shape;97;p12"/>
          <p:cNvGrpSpPr/>
          <p:nvPr/>
        </p:nvGrpSpPr>
        <p:grpSpPr>
          <a:xfrm rot="535239">
            <a:off x="2648013" y="2326310"/>
            <a:ext cx="433833" cy="491427"/>
            <a:chOff x="3224322" y="1511266"/>
            <a:chExt cx="530555" cy="541712"/>
          </a:xfrm>
        </p:grpSpPr>
        <p:sp>
          <p:nvSpPr>
            <p:cNvPr id="98" name="Google Shape;98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12"/>
          <p:cNvSpPr txBox="1"/>
          <p:nvPr/>
        </p:nvSpPr>
        <p:spPr>
          <a:xfrm>
            <a:off x="3124902" y="2337649"/>
            <a:ext cx="137186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%100000</a:t>
            </a:r>
            <a:endParaRPr b="1" i="0" sz="2400" u="none" cap="none" strike="noStrike">
              <a:solidFill>
                <a:srgbClr val="00A2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12"/>
          <p:cNvGrpSpPr/>
          <p:nvPr/>
        </p:nvGrpSpPr>
        <p:grpSpPr>
          <a:xfrm rot="535239">
            <a:off x="2648013" y="2708129"/>
            <a:ext cx="433833" cy="491427"/>
            <a:chOff x="3224322" y="1511266"/>
            <a:chExt cx="530555" cy="541712"/>
          </a:xfrm>
        </p:grpSpPr>
        <p:sp>
          <p:nvSpPr>
            <p:cNvPr id="102" name="Google Shape;102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" name="Google Shape;104;p12"/>
          <p:cNvSpPr txBox="1"/>
          <p:nvPr/>
        </p:nvSpPr>
        <p:spPr>
          <a:xfrm>
            <a:off x="3124903" y="2719468"/>
            <a:ext cx="13099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%10000</a:t>
            </a:r>
            <a:endParaRPr b="1" i="0" sz="2400" u="none" cap="none" strike="noStrike">
              <a:solidFill>
                <a:srgbClr val="00A2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12"/>
          <p:cNvGrpSpPr/>
          <p:nvPr/>
        </p:nvGrpSpPr>
        <p:grpSpPr>
          <a:xfrm rot="535239">
            <a:off x="2620304" y="3059530"/>
            <a:ext cx="433833" cy="491427"/>
            <a:chOff x="3224322" y="1511266"/>
            <a:chExt cx="530555" cy="541712"/>
          </a:xfrm>
        </p:grpSpPr>
        <p:sp>
          <p:nvSpPr>
            <p:cNvPr id="106" name="Google Shape;106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108;p12"/>
          <p:cNvSpPr txBox="1"/>
          <p:nvPr/>
        </p:nvSpPr>
        <p:spPr>
          <a:xfrm>
            <a:off x="3097194" y="3070869"/>
            <a:ext cx="10049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%1000</a:t>
            </a:r>
            <a:endParaRPr b="1" i="0" sz="2400" u="none" cap="none" strike="noStrike">
              <a:solidFill>
                <a:srgbClr val="00A2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Google Shape;109;p12"/>
          <p:cNvGrpSpPr/>
          <p:nvPr/>
        </p:nvGrpSpPr>
        <p:grpSpPr>
          <a:xfrm rot="535239">
            <a:off x="2620304" y="3441287"/>
            <a:ext cx="433833" cy="491427"/>
            <a:chOff x="3224322" y="1511266"/>
            <a:chExt cx="530555" cy="541712"/>
          </a:xfrm>
        </p:grpSpPr>
        <p:sp>
          <p:nvSpPr>
            <p:cNvPr id="110" name="Google Shape;110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12"/>
          <p:cNvSpPr txBox="1"/>
          <p:nvPr/>
        </p:nvSpPr>
        <p:spPr>
          <a:xfrm>
            <a:off x="3097193" y="3452626"/>
            <a:ext cx="8347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%100</a:t>
            </a:r>
            <a:endParaRPr b="1" i="0" sz="2400" u="none" cap="none" strike="noStrike">
              <a:solidFill>
                <a:srgbClr val="00A2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12"/>
          <p:cNvGrpSpPr/>
          <p:nvPr/>
        </p:nvGrpSpPr>
        <p:grpSpPr>
          <a:xfrm rot="535239">
            <a:off x="2617048" y="3811684"/>
            <a:ext cx="433833" cy="491427"/>
            <a:chOff x="3224322" y="1511266"/>
            <a:chExt cx="530555" cy="541712"/>
          </a:xfrm>
        </p:grpSpPr>
        <p:sp>
          <p:nvSpPr>
            <p:cNvPr id="114" name="Google Shape;114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007A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12"/>
          <p:cNvSpPr txBox="1"/>
          <p:nvPr/>
        </p:nvSpPr>
        <p:spPr>
          <a:xfrm>
            <a:off x="3093937" y="3823023"/>
            <a:ext cx="72368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249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%10</a:t>
            </a:r>
            <a:endParaRPr b="1" i="0" sz="2400" u="none" cap="none" strike="noStrike">
              <a:solidFill>
                <a:srgbClr val="00A24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2"/>
          <p:cNvSpPr txBox="1"/>
          <p:nvPr/>
        </p:nvSpPr>
        <p:spPr>
          <a:xfrm>
            <a:off x="3782652" y="1390673"/>
            <a:ext cx="6324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A37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A37"/>
                </a:solidFill>
                <a:latin typeface="Arial"/>
                <a:ea typeface="Arial"/>
                <a:cs typeface="Arial"/>
                <a:sym typeface="Arial"/>
              </a:rPr>
              <a:t>Digit</a:t>
            </a:r>
            <a:endParaRPr b="1" i="0" sz="1400" u="none" cap="none" strike="noStrike">
              <a:solidFill>
                <a:srgbClr val="007A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2"/>
          <p:cNvSpPr txBox="1"/>
          <p:nvPr/>
        </p:nvSpPr>
        <p:spPr>
          <a:xfrm>
            <a:off x="5840931" y="2365100"/>
            <a:ext cx="2521518" cy="523220"/>
          </a:xfrm>
          <a:prstGeom prst="rect">
            <a:avLst/>
          </a:prstGeom>
          <a:solidFill>
            <a:srgbClr val="E7EFD7"/>
          </a:solidFill>
          <a:ln cap="flat" cmpd="sng" w="381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用日期數字 </a:t>
            </a:r>
            <a:r>
              <a:rPr b="1" i="0" lang="zh-TW" sz="1400" u="none" cap="none" strike="noStrike">
                <a:solidFill>
                  <a:srgbClr val="00A249"/>
                </a:solidFill>
                <a:latin typeface="Arial"/>
                <a:ea typeface="Arial"/>
                <a:cs typeface="Arial"/>
                <a:sym typeface="Arial"/>
              </a:rPr>
              <a:t>%Digit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便可取得下一輪要檢查的數字</a:t>
            </a:r>
            <a:endParaRPr/>
          </a:p>
        </p:txBody>
      </p:sp>
      <p:sp>
        <p:nvSpPr>
          <p:cNvPr id="119" name="Google Shape;119;p12"/>
          <p:cNvSpPr txBox="1"/>
          <p:nvPr/>
        </p:nvSpPr>
        <p:spPr>
          <a:xfrm>
            <a:off x="5840931" y="3181133"/>
            <a:ext cx="2521518" cy="307777"/>
          </a:xfrm>
          <a:prstGeom prst="rect">
            <a:avLst/>
          </a:prstGeom>
          <a:solidFill>
            <a:srgbClr val="D5E5F2"/>
          </a:solidFill>
          <a:ln cap="flat" cmpd="sng" w="38100">
            <a:solidFill>
              <a:srgbClr val="83B3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每做完一次便將</a:t>
            </a:r>
            <a:r>
              <a:rPr b="0" i="0" lang="zh-TW" sz="1400" u="none" cap="none" strike="noStrike">
                <a:solidFill>
                  <a:srgbClr val="007A3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zh-TW" sz="1400" u="none" cap="none" strike="noStrike">
                <a:solidFill>
                  <a:srgbClr val="007A37"/>
                </a:solidFill>
                <a:latin typeface="Arial"/>
                <a:ea typeface="Arial"/>
                <a:cs typeface="Arial"/>
                <a:sym typeface="Arial"/>
              </a:rPr>
              <a:t>Digit</a:t>
            </a:r>
            <a:r>
              <a:rPr b="0" i="0" lang="zh-TW" sz="1400" u="none" cap="none" strike="noStrike">
                <a:solidFill>
                  <a:srgbClr val="007A3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zh-TW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除以 10</a:t>
            </a:r>
            <a:endParaRPr b="1" i="0" sz="1400" u="none" cap="none" strike="noStrike">
              <a:solidFill>
                <a:srgbClr val="2B608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Google Shape;120;p12"/>
          <p:cNvGrpSpPr/>
          <p:nvPr/>
        </p:nvGrpSpPr>
        <p:grpSpPr>
          <a:xfrm rot="535239">
            <a:off x="4540490" y="1788680"/>
            <a:ext cx="433833" cy="491427"/>
            <a:chOff x="3224322" y="1511266"/>
            <a:chExt cx="530555" cy="541712"/>
          </a:xfrm>
        </p:grpSpPr>
        <p:sp>
          <p:nvSpPr>
            <p:cNvPr id="121" name="Google Shape;121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12"/>
          <p:cNvGrpSpPr/>
          <p:nvPr/>
        </p:nvGrpSpPr>
        <p:grpSpPr>
          <a:xfrm rot="535239">
            <a:off x="4509525" y="2181703"/>
            <a:ext cx="433833" cy="491427"/>
            <a:chOff x="3224322" y="1511266"/>
            <a:chExt cx="530555" cy="541712"/>
          </a:xfrm>
        </p:grpSpPr>
        <p:sp>
          <p:nvSpPr>
            <p:cNvPr id="124" name="Google Shape;124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12"/>
          <p:cNvGrpSpPr/>
          <p:nvPr/>
        </p:nvGrpSpPr>
        <p:grpSpPr>
          <a:xfrm rot="535239">
            <a:off x="4478560" y="2548344"/>
            <a:ext cx="433833" cy="491427"/>
            <a:chOff x="3224322" y="1511266"/>
            <a:chExt cx="530555" cy="541712"/>
          </a:xfrm>
        </p:grpSpPr>
        <p:sp>
          <p:nvSpPr>
            <p:cNvPr id="127" name="Google Shape;127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12"/>
          <p:cNvGrpSpPr/>
          <p:nvPr/>
        </p:nvGrpSpPr>
        <p:grpSpPr>
          <a:xfrm rot="535239">
            <a:off x="4478560" y="2930163"/>
            <a:ext cx="433833" cy="491427"/>
            <a:chOff x="3224322" y="1511266"/>
            <a:chExt cx="530555" cy="541712"/>
          </a:xfrm>
        </p:grpSpPr>
        <p:sp>
          <p:nvSpPr>
            <p:cNvPr id="130" name="Google Shape;130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12"/>
          <p:cNvGrpSpPr/>
          <p:nvPr/>
        </p:nvGrpSpPr>
        <p:grpSpPr>
          <a:xfrm rot="535239">
            <a:off x="4450850" y="3281564"/>
            <a:ext cx="433833" cy="491427"/>
            <a:chOff x="3224322" y="1511266"/>
            <a:chExt cx="530555" cy="541712"/>
          </a:xfrm>
        </p:grpSpPr>
        <p:sp>
          <p:nvSpPr>
            <p:cNvPr id="133" name="Google Shape;133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12"/>
          <p:cNvGrpSpPr/>
          <p:nvPr/>
        </p:nvGrpSpPr>
        <p:grpSpPr>
          <a:xfrm rot="535239">
            <a:off x="4450850" y="3663321"/>
            <a:ext cx="433833" cy="491427"/>
            <a:chOff x="3224322" y="1511266"/>
            <a:chExt cx="530555" cy="541712"/>
          </a:xfrm>
        </p:grpSpPr>
        <p:sp>
          <p:nvSpPr>
            <p:cNvPr id="136" name="Google Shape;136;p12"/>
            <p:cNvSpPr/>
            <p:nvPr/>
          </p:nvSpPr>
          <p:spPr>
            <a:xfrm rot="-8492351">
              <a:off x="3290785" y="1596693"/>
              <a:ext cx="397629" cy="352420"/>
            </a:xfrm>
            <a:custGeom>
              <a:rect b="b" l="l" r="r" t="t"/>
              <a:pathLst>
                <a:path extrusionOk="0" h="1458346" w="1371285">
                  <a:moveTo>
                    <a:pt x="300191" y="0"/>
                  </a:moveTo>
                  <a:cubicBezTo>
                    <a:pt x="-247839" y="570769"/>
                    <a:pt x="87766" y="1100958"/>
                    <a:pt x="266282" y="1305322"/>
                  </a:cubicBezTo>
                  <a:cubicBezTo>
                    <a:pt x="444798" y="1509686"/>
                    <a:pt x="1036264" y="1533921"/>
                    <a:pt x="1371285" y="1226187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2"/>
            <p:cNvSpPr/>
            <p:nvPr/>
          </p:nvSpPr>
          <p:spPr>
            <a:xfrm>
              <a:off x="3489599" y="1822158"/>
              <a:ext cx="217137" cy="230820"/>
            </a:xfrm>
            <a:custGeom>
              <a:rect b="b" l="l" r="r" t="t"/>
              <a:pathLst>
                <a:path extrusionOk="0" h="259080" w="236220">
                  <a:moveTo>
                    <a:pt x="91440" y="0"/>
                  </a:moveTo>
                  <a:cubicBezTo>
                    <a:pt x="88900" y="20320"/>
                    <a:pt x="87483" y="40812"/>
                    <a:pt x="83820" y="60960"/>
                  </a:cubicBezTo>
                  <a:cubicBezTo>
                    <a:pt x="82383" y="68863"/>
                    <a:pt x="81218" y="77548"/>
                    <a:pt x="76200" y="83820"/>
                  </a:cubicBezTo>
                  <a:cubicBezTo>
                    <a:pt x="70479" y="90971"/>
                    <a:pt x="60960" y="93980"/>
                    <a:pt x="53340" y="99060"/>
                  </a:cubicBezTo>
                  <a:cubicBezTo>
                    <a:pt x="15502" y="155817"/>
                    <a:pt x="64133" y="86108"/>
                    <a:pt x="15240" y="144780"/>
                  </a:cubicBezTo>
                  <a:cubicBezTo>
                    <a:pt x="9377" y="151815"/>
                    <a:pt x="5080" y="160020"/>
                    <a:pt x="0" y="167640"/>
                  </a:cubicBezTo>
                  <a:cubicBezTo>
                    <a:pt x="7620" y="170180"/>
                    <a:pt x="15137" y="173053"/>
                    <a:pt x="22860" y="175260"/>
                  </a:cubicBezTo>
                  <a:cubicBezTo>
                    <a:pt x="32930" y="178137"/>
                    <a:pt x="44626" y="177071"/>
                    <a:pt x="53340" y="182880"/>
                  </a:cubicBezTo>
                  <a:cubicBezTo>
                    <a:pt x="60960" y="187960"/>
                    <a:pt x="61429" y="200019"/>
                    <a:pt x="68580" y="205740"/>
                  </a:cubicBezTo>
                  <a:cubicBezTo>
                    <a:pt x="74852" y="210758"/>
                    <a:pt x="84256" y="209768"/>
                    <a:pt x="91440" y="213360"/>
                  </a:cubicBezTo>
                  <a:cubicBezTo>
                    <a:pt x="99631" y="217456"/>
                    <a:pt x="105882" y="224992"/>
                    <a:pt x="114300" y="228600"/>
                  </a:cubicBezTo>
                  <a:cubicBezTo>
                    <a:pt x="123926" y="232725"/>
                    <a:pt x="134511" y="234166"/>
                    <a:pt x="144780" y="236220"/>
                  </a:cubicBezTo>
                  <a:cubicBezTo>
                    <a:pt x="172918" y="241848"/>
                    <a:pt x="194431" y="242610"/>
                    <a:pt x="220980" y="251460"/>
                  </a:cubicBezTo>
                  <a:cubicBezTo>
                    <a:pt x="226368" y="253256"/>
                    <a:pt x="231140" y="256540"/>
                    <a:pt x="236220" y="259080"/>
                  </a:cubicBezTo>
                </a:path>
              </a:pathLst>
            </a:custGeom>
            <a:noFill/>
            <a:ln cap="flat" cmpd="sng" w="25400">
              <a:solidFill>
                <a:srgbClr val="2A5E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12"/>
          <p:cNvSpPr txBox="1"/>
          <p:nvPr/>
        </p:nvSpPr>
        <p:spPr>
          <a:xfrm>
            <a:off x="4931670" y="1791369"/>
            <a:ext cx="723683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8945" l="0" r="-13442" t="-1052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9" name="Google Shape;139;p12"/>
          <p:cNvSpPr txBox="1"/>
          <p:nvPr/>
        </p:nvSpPr>
        <p:spPr>
          <a:xfrm>
            <a:off x="4931670" y="2225468"/>
            <a:ext cx="723683" cy="46166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8945" l="0" r="-13442" t="-1052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0" name="Google Shape;140;p12"/>
          <p:cNvSpPr txBox="1"/>
          <p:nvPr/>
        </p:nvSpPr>
        <p:spPr>
          <a:xfrm>
            <a:off x="4924482" y="3691381"/>
            <a:ext cx="723683" cy="46166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30664" l="0" r="-12603" t="-1066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1" name="Google Shape;141;p12"/>
          <p:cNvSpPr txBox="1"/>
          <p:nvPr/>
        </p:nvSpPr>
        <p:spPr>
          <a:xfrm>
            <a:off x="4924483" y="3299741"/>
            <a:ext cx="723683" cy="46166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28945" l="0" r="-12603" t="-1052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2" name="Google Shape;142;p12"/>
          <p:cNvSpPr txBox="1"/>
          <p:nvPr/>
        </p:nvSpPr>
        <p:spPr>
          <a:xfrm>
            <a:off x="4934710" y="2950300"/>
            <a:ext cx="723683" cy="46166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28945" l="0" r="-13442" t="-1052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3" name="Google Shape;143;p12"/>
          <p:cNvSpPr txBox="1"/>
          <p:nvPr/>
        </p:nvSpPr>
        <p:spPr>
          <a:xfrm>
            <a:off x="4924484" y="2578002"/>
            <a:ext cx="723683" cy="46166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28945" l="0" r="-12603" t="-1052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49" name="Google Shape;14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38400" y="47597"/>
            <a:ext cx="4952999" cy="4838127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3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1" name="Google Shape;151;p13"/>
          <p:cNvSpPr txBox="1"/>
          <p:nvPr/>
        </p:nvSpPr>
        <p:spPr>
          <a:xfrm>
            <a:off x="6841990" y="2807048"/>
            <a:ext cx="1098817" cy="369332"/>
          </a:xfrm>
          <a:prstGeom prst="rect">
            <a:avLst/>
          </a:prstGeom>
          <a:solidFill>
            <a:srgbClr val="D5E5F2"/>
          </a:solidFill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質數判斷</a:t>
            </a:r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209475" y="2363936"/>
            <a:ext cx="192099" cy="1255563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3"/>
          <p:cNvSpPr/>
          <p:nvPr/>
        </p:nvSpPr>
        <p:spPr>
          <a:xfrm>
            <a:off x="6407097" y="2363932"/>
            <a:ext cx="177710" cy="1255565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" name="Google Shape;154;p13"/>
          <p:cNvCxnSpPr/>
          <p:nvPr/>
        </p:nvCxnSpPr>
        <p:spPr>
          <a:xfrm>
            <a:off x="5463540" y="3710940"/>
            <a:ext cx="1121267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55" name="Google Shape;155;p13"/>
          <p:cNvSpPr txBox="1"/>
          <p:nvPr/>
        </p:nvSpPr>
        <p:spPr>
          <a:xfrm>
            <a:off x="6584807" y="3449330"/>
            <a:ext cx="1900680" cy="523220"/>
          </a:xfrm>
          <a:prstGeom prst="rect">
            <a:avLst/>
          </a:prstGeom>
          <a:solidFill>
            <a:srgbClr val="D5E5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不是質數就跳出迴圈，</a:t>
            </a:r>
            <a:endParaRPr b="0" i="0" sz="1400" u="none" cap="none" strike="noStrike">
              <a:solidFill>
                <a:srgbClr val="2B608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不必繼續判斷</a:t>
            </a:r>
            <a:endParaRPr b="0" i="0" sz="1400" u="none" cap="none" strike="noStrike">
              <a:solidFill>
                <a:srgbClr val="2B608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6" name="Google Shape;156;p13"/>
          <p:cNvCxnSpPr/>
          <p:nvPr/>
        </p:nvCxnSpPr>
        <p:spPr>
          <a:xfrm>
            <a:off x="3627120" y="1691640"/>
            <a:ext cx="1463040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57" name="Google Shape;157;p13"/>
          <p:cNvSpPr txBox="1"/>
          <p:nvPr/>
        </p:nvSpPr>
        <p:spPr>
          <a:xfrm>
            <a:off x="5090159" y="1430030"/>
            <a:ext cx="2301239" cy="523220"/>
          </a:xfrm>
          <a:prstGeom prst="rect">
            <a:avLst/>
          </a:prstGeom>
          <a:solidFill>
            <a:srgbClr val="E7EF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8031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最後要輸出N，</a:t>
            </a:r>
            <a:endParaRPr b="0" i="0" sz="1400" u="none" cap="none" strike="noStrike">
              <a:solidFill>
                <a:srgbClr val="68803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8031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所以另外定義一個M來計算</a:t>
            </a:r>
            <a:endParaRPr b="0" i="0" sz="1400" u="none" cap="none" strike="noStrike">
              <a:solidFill>
                <a:srgbClr val="6880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3" name="Google Shape;163;p14"/>
          <p:cNvSpPr/>
          <p:nvPr/>
        </p:nvSpPr>
        <p:spPr>
          <a:xfrm>
            <a:off x="1497330" y="1586449"/>
            <a:ext cx="13716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1 : 20000107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2 : 20000503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3 : 20010223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4 : 20010313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5 : 20031223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6 : 20060107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7 : 20070823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8 : 20100907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9 : 20130223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 : 20190523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 : 20190823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 : 20300317</a:t>
            </a:r>
            <a:endParaRPr/>
          </a:p>
        </p:txBody>
      </p:sp>
      <p:sp>
        <p:nvSpPr>
          <p:cNvPr id="164" name="Google Shape;164;p14"/>
          <p:cNvSpPr/>
          <p:nvPr/>
        </p:nvSpPr>
        <p:spPr>
          <a:xfrm>
            <a:off x="4240530" y="1586449"/>
            <a:ext cx="13716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 : 20930113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 : 21000313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 : 21000907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 : 21050503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 : 21320107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 : 21330313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 : 21360223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32 : 21870223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 : 21890107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 : 21990523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 : 23000617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 : 23010313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4"/>
          <p:cNvSpPr/>
          <p:nvPr/>
        </p:nvSpPr>
        <p:spPr>
          <a:xfrm>
            <a:off x="5619750" y="1586449"/>
            <a:ext cx="13716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 : 23100313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38 : 23970313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39 : 24021013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 : 24050503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41 : 24090907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42 : 24270223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43 : 24350503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 : 24501223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 : 24900307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 : 26001013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 : 26070313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 : 26150503</a:t>
            </a:r>
            <a:endParaRPr/>
          </a:p>
        </p:txBody>
      </p:sp>
      <p:sp>
        <p:nvSpPr>
          <p:cNvPr id="166" name="Google Shape;166;p14"/>
          <p:cNvSpPr/>
          <p:nvPr/>
        </p:nvSpPr>
        <p:spPr>
          <a:xfrm>
            <a:off x="2868930" y="1586449"/>
            <a:ext cx="137160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 : 20360317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 : 20400307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: 20400823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 : 20480107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 : 20600317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 : 20660617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 : 20700103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 : 20700223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 : 20700307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 : 20700523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 : 20721013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 : 20910103  </a:t>
            </a:r>
            <a:endParaRPr/>
          </a:p>
        </p:txBody>
      </p:sp>
      <p:sp>
        <p:nvSpPr>
          <p:cNvPr id="167" name="Google Shape;167;p14"/>
          <p:cNvSpPr/>
          <p:nvPr/>
        </p:nvSpPr>
        <p:spPr>
          <a:xfrm>
            <a:off x="6960870" y="1586449"/>
            <a:ext cx="1371600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 : 26190313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 : 26931013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 : 27020113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 : 27080107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 : 29331013 </a:t>
            </a:r>
            <a:endParaRPr/>
          </a:p>
        </p:txBody>
      </p:sp>
      <p:sp>
        <p:nvSpPr>
          <p:cNvPr id="168" name="Google Shape;168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21~30世紀中所有質數日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