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Oswald"/>
      <p:regular r:id="rId20"/>
      <p:bold r:id="rId21"/>
    </p:embeddedFont>
    <p:embeddedFont>
      <p:font typeface="Tino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7BED6A5-875D-48F3-9323-4ECCE57FBC99}">
  <a:tblStyle styleId="{F7BED6A5-875D-48F3-9323-4ECCE57FBC9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swald-regular.fntdata"/><Relationship Id="rId22" Type="http://schemas.openxmlformats.org/officeDocument/2006/relationships/font" Target="fonts/Tinos-regular.fntdata"/><Relationship Id="rId21" Type="http://schemas.openxmlformats.org/officeDocument/2006/relationships/font" Target="fonts/Oswald-bold.fntdata"/><Relationship Id="rId24" Type="http://schemas.openxmlformats.org/officeDocument/2006/relationships/font" Target="fonts/Tinos-italic.fntdata"/><Relationship Id="rId23" Type="http://schemas.openxmlformats.org/officeDocument/2006/relationships/font" Target="fonts/Tino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2800">
                <a:latin typeface="Microsoft JhengHei"/>
                <a:ea typeface="Microsoft JhengHei"/>
                <a:cs typeface="Microsoft JhengHei"/>
                <a:sym typeface="Microsoft JhengHei"/>
              </a:rPr>
              <a:t>解題-不再傻傻等公車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4572000" y="4146203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[Smashicons]from 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9979" y="1133341"/>
            <a:ext cx="2440711" cy="2440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111" name="Google Shape;111;p16"/>
          <p:cNvSpPr/>
          <p:nvPr/>
        </p:nvSpPr>
        <p:spPr>
          <a:xfrm>
            <a:off x="1795314" y="2119214"/>
            <a:ext cx="2800767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時間計算</a:t>
            </a:r>
            <a:endParaRPr b="1" i="0" sz="4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16"/>
          <p:cNvSpPr/>
          <p:nvPr/>
        </p:nvSpPr>
        <p:spPr>
          <a:xfrm>
            <a:off x="5183610" y="4160745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2170402" y="2617812"/>
            <a:ext cx="3768980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行駛時間計算(跨時、跨日)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4" name="Google Shape;1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3213" y="1527489"/>
            <a:ext cx="2088521" cy="2088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/>
          <p:nvPr/>
        </p:nvSpPr>
        <p:spPr>
          <a:xfrm>
            <a:off x="1731534" y="1452503"/>
            <a:ext cx="6266082" cy="197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⮚"/>
            </a:pPr>
            <a:r>
              <a:rPr b="1" i="0" lang="en-US" sz="20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行駛時間計算：</a:t>
            </a:r>
            <a:endParaRPr b="1" i="0" sz="20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icrosoft JhengHei"/>
              <a:buAutoNum type="arabicParenBoth"/>
            </a:pPr>
            <a:r>
              <a:rPr b="1" i="0" lang="en-US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跨</a:t>
            </a:r>
            <a:r>
              <a:rPr b="1" i="0" lang="en-US" sz="20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小時</a:t>
            </a:r>
            <a:endParaRPr b="1" i="0" sz="1800" u="sng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1" i="0" lang="en-US" sz="18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任一站分鐘數 &gt;60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0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該站 🡪 </a:t>
            </a: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分鐘數 -60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          小時數 +1</a:t>
            </a:r>
            <a:endParaRPr b="0" i="0" sz="1600" u="none" cap="none" strike="noStrik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2. 時間計算</a:t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1" name="Google Shape;121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5570113" y="540236"/>
            <a:ext cx="2749639" cy="6991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Bus_h[ x 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時刻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Bus_m[ x 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分鐘數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3" name="Google Shape;12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5941" y="2304181"/>
            <a:ext cx="3183811" cy="138361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4" name="Google Shape;124;p17"/>
          <p:cNvSpPr/>
          <p:nvPr/>
        </p:nvSpPr>
        <p:spPr>
          <a:xfrm>
            <a:off x="5135941" y="3821659"/>
            <a:ext cx="3183811" cy="276999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icrosoft JhengHei"/>
              <a:buNone/>
            </a:pPr>
            <a:r>
              <a:rPr b="1" i="0" lang="en-US" sz="12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因為</a:t>
            </a:r>
            <a:r>
              <a:rPr b="1" i="0" lang="en-US" sz="12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可能跨多個小時</a:t>
            </a:r>
            <a:r>
              <a:rPr b="1" i="0" lang="en-US" sz="12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，所以使用 </a:t>
            </a:r>
            <a:r>
              <a:rPr b="1" i="0" lang="en-US" sz="12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while迴圈</a:t>
            </a:r>
            <a:endParaRPr b="0" i="0" sz="1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/>
          <p:nvPr/>
        </p:nvSpPr>
        <p:spPr>
          <a:xfrm>
            <a:off x="1731534" y="1452503"/>
            <a:ext cx="6266082" cy="1601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Noto Sans Symbols"/>
              <a:buChar char="⮚"/>
            </a:pPr>
            <a:r>
              <a:rPr b="1" i="0" lang="en-US" sz="20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行駛時間計算：</a:t>
            </a:r>
            <a:endParaRPr b="1" i="0" sz="20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icrosoft JhengHei"/>
              <a:buAutoNum type="arabicParenBoth"/>
            </a:pPr>
            <a:r>
              <a:rPr b="1" i="0" lang="en-US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跨</a:t>
            </a:r>
            <a:r>
              <a:rPr b="1" i="0" lang="en-US" sz="20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</a:t>
            </a:r>
            <a:endParaRPr b="1" i="0" sz="1800" u="sng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1" i="0" lang="en-US" sz="18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任一站小時數 &gt;= 24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0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該站 🡪 </a:t>
            </a: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小時數 -24</a:t>
            </a:r>
            <a:endParaRPr/>
          </a:p>
        </p:txBody>
      </p:sp>
      <p:sp>
        <p:nvSpPr>
          <p:cNvPr id="130" name="Google Shape;130;p18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2. 時間計算</a:t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1" name="Google Shape;131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5570113" y="540236"/>
            <a:ext cx="2749639" cy="6991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Bus_h[ x 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時刻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Bus_m[ x 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分鐘數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3" name="Google Shape;13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7307" y="2304475"/>
            <a:ext cx="3142445" cy="859274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4" name="Google Shape;134;p18"/>
          <p:cNvSpPr/>
          <p:nvPr/>
        </p:nvSpPr>
        <p:spPr>
          <a:xfrm>
            <a:off x="5177307" y="3319384"/>
            <a:ext cx="3142445" cy="307777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因為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最多跨一日</a:t>
            </a:r>
            <a:r>
              <a:rPr b="1" i="0" lang="en-US" sz="1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，所以使用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if 判斷式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19"/>
          <p:cNvSpPr/>
          <p:nvPr/>
        </p:nvSpPr>
        <p:spPr>
          <a:xfrm>
            <a:off x="1465732" y="794466"/>
            <a:ext cx="17572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60188" l="0" r="0" t="0"/>
          <a:stretch/>
        </p:blipFill>
        <p:spPr>
          <a:xfrm>
            <a:off x="1551848" y="1342805"/>
            <a:ext cx="3470982" cy="2379190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2" name="Google Shape;1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63277" y="794466"/>
            <a:ext cx="3125012" cy="3554567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1530127" y="794466"/>
            <a:ext cx="17572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6622" y="1752600"/>
            <a:ext cx="5854700" cy="1638300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429555" y="740809"/>
            <a:ext cx="7018985" cy="19082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大學生阿關住在離學校很遠的地方，每天通勤上課需花費不少時間。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請根據公車出發時間和鄰近兩站的行駛時間，製作一個實際到站時刻表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，讓阿關和很多通勤的人不再傻傻等公車。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以下舉例說明（此例即輸入範例一）：公車的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出發時間為 7:15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，鄰近兩站的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行駛時間依序為25、30、15分鐘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，則第一、二、三站公車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到站時間分別為 7:40、8:10 和 8:25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6" name="Google Shape;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5463" y="2649024"/>
            <a:ext cx="3507168" cy="1695614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613644" y="696517"/>
            <a:ext cx="664285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第一行有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一個正整數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20)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公車行經站牌數量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。第二行有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兩個正整數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(0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23) 和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(0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59)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公車的出發時間為 </a:t>
            </a:r>
            <a:r>
              <a:rPr b="1" i="1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點 </a:t>
            </a:r>
            <a:r>
              <a:rPr b="1" i="1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分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行，每行有一個正整數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720)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第 </a:t>
            </a:r>
            <a:r>
              <a:rPr b="1" i="1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行代表前一站到第 </a:t>
            </a:r>
            <a:r>
              <a:rPr b="1" i="1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站的公車行駛時間（單位：分鐘）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最後一行有 (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+ 1) 個整數 (1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前 </a:t>
            </a:r>
            <a:r>
              <a:rPr b="1" i="1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個整數為正整數（一定是由小到大排列）代表欲查詢第幾站的到站時間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。最後一個整數為 0，代表查詢結束。</a:t>
            </a:r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1613644" y="2547206"/>
            <a:ext cx="398866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輸出 </a:t>
            </a:r>
            <a:r>
              <a:rPr b="1" i="1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個欲查詢站牌的到站時間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，輸出時間為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 小時制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，格式為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hh:mm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(例： 19:07)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4" name="Google Shape;54;p9"/>
          <p:cNvGraphicFramePr/>
          <p:nvPr/>
        </p:nvGraphicFramePr>
        <p:xfrm>
          <a:off x="5653649" y="269244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{F7BED6A5-875D-48F3-9323-4ECCE57FBC99}</a:tableStyleId>
              </a:tblPr>
              <a:tblGrid>
                <a:gridCol w="1247450"/>
                <a:gridCol w="1213725"/>
              </a:tblGrid>
              <a:tr h="697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7 15 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1 2 0</a:t>
                      </a:r>
                      <a:r>
                        <a:rPr lang="en-US" sz="1800" u="none" cap="none" strike="noStrike"/>
                        <a:t> 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07:40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08:10</a:t>
                      </a:r>
                      <a:r>
                        <a:rPr lang="en-US" sz="1800" u="none" cap="none" strike="noStrike"/>
                        <a:t> </a:t>
                      </a:r>
                      <a:endParaRPr b="1"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10"/>
          <p:cNvSpPr txBox="1"/>
          <p:nvPr>
            <p:ph idx="4294967295" type="subTitle"/>
          </p:nvPr>
        </p:nvSpPr>
        <p:spPr>
          <a:xfrm>
            <a:off x="4893955" y="2146834"/>
            <a:ext cx="3533343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資料讀取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讀取時間、站牌查詢資料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時間計算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行駛時間計算(跨時、跨日)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69" name="Google Shape;69;p11"/>
          <p:cNvSpPr/>
          <p:nvPr/>
        </p:nvSpPr>
        <p:spPr>
          <a:xfrm>
            <a:off x="1795314" y="2119214"/>
            <a:ext cx="2800767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資料讀取</a:t>
            </a:r>
            <a:endParaRPr b="1" i="0" sz="4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5389671" y="4212261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2170402" y="2617812"/>
            <a:ext cx="3570208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讀取時間、站牌查詢資料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1231" y="1364554"/>
            <a:ext cx="2276250" cy="22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1731534" y="1452503"/>
            <a:ext cx="3234554" cy="1149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讀取站牌數、起始時間：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AutoNum type="arabicParenBoth"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站牌數 = n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起始時間 = h : m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資料讀取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6979" y="2774465"/>
            <a:ext cx="3678218" cy="126544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1731534" y="1452503"/>
            <a:ext cx="4823812" cy="11088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讀取查詢之站牌：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AutoNum type="arabicParenBoth"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while 迴圈</a:t>
            </a:r>
            <a:endParaRPr b="1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1" i="0" lang="en-US" sz="16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重複讀取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欲查詢之第 p 站</a:t>
            </a:r>
            <a:r>
              <a:rPr b="1" i="0" lang="en-US" sz="16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，直到輸入為 0</a:t>
            </a:r>
            <a:endParaRPr b="0" i="0" sz="16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資料讀取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0888" y="2707590"/>
            <a:ext cx="4470400" cy="1193800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資料讀取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1593098" y="1509023"/>
            <a:ext cx="6542954" cy="1432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紀錄各站到站時間：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Bus_h[ x ]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時刻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Bus_m[ x ]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分鐘數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🡪 「第 0 站」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Bus_h[ 0 ] : Bus_m[ 0 ] = 起始時間 h : m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5168" y="3143796"/>
            <a:ext cx="4178814" cy="84449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 資料讀取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1593098" y="1407666"/>
            <a:ext cx="6542954" cy="1355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紀錄各站到站時間：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讀入行駛時間 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16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存入各站到站 Bus_h、Bus_m</a:t>
            </a:r>
            <a:endParaRPr b="0" i="0" sz="16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各站到站時間 = 前一站時間 + 讀入行駛時間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5570113" y="540236"/>
            <a:ext cx="2749639" cy="6991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Bus_h[ x 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時刻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Bus_m[ x ] </a:t>
            </a: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 第 x 站到站 </a:t>
            </a:r>
            <a:r>
              <a:rPr b="1" i="0" lang="en-US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分鐘數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7192" y="2824358"/>
            <a:ext cx="2994765" cy="157619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