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Oswald"/>
      <p:regular r:id="rId18"/>
      <p:bold r:id="rId19"/>
    </p:embeddedFont>
    <p:embeddedFont>
      <p:font typeface="Tinos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1920323-C7D3-4B33-8F65-A294C5FD3C4C}">
  <a:tblStyle styleId="{B1920323-C7D3-4B33-8F65-A294C5FD3C4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Tinos-regular.fntdata"/><Relationship Id="rId11" Type="http://schemas.openxmlformats.org/officeDocument/2006/relationships/slide" Target="slides/slide6.xml"/><Relationship Id="rId22" Type="http://schemas.openxmlformats.org/officeDocument/2006/relationships/font" Target="fonts/Tinos-italic.fntdata"/><Relationship Id="rId10" Type="http://schemas.openxmlformats.org/officeDocument/2006/relationships/slide" Target="slides/slide5.xml"/><Relationship Id="rId21" Type="http://schemas.openxmlformats.org/officeDocument/2006/relationships/font" Target="fonts/Tinos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Tinos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Oswald-bold.fntdata"/><Relationship Id="rId6" Type="http://schemas.openxmlformats.org/officeDocument/2006/relationships/slide" Target="slides/slide1.xml"/><Relationship Id="rId18" Type="http://schemas.openxmlformats.org/officeDocument/2006/relationships/font" Target="fonts/Oswald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" name="Google Shape;3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" name="Google Shape;4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2195400" y="1915625"/>
            <a:ext cx="53079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1556175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7" name="Google Shape;17;p3"/>
          <p:cNvSpPr txBox="1"/>
          <p:nvPr>
            <p:ph idx="2" type="body"/>
          </p:nvPr>
        </p:nvSpPr>
        <p:spPr>
          <a:xfrm>
            <a:off x="4961272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556175" y="1378821"/>
            <a:ext cx="6616800" cy="265745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93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◆"/>
              <a:defRPr sz="2600"/>
            </a:lvl2pPr>
            <a:lvl3pPr indent="-393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◇"/>
              <a:defRPr sz="2600"/>
            </a:lvl3pPr>
            <a:lvl4pPr indent="-393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⬥"/>
              <a:defRPr sz="2600"/>
            </a:lvl4pPr>
            <a:lvl5pPr indent="-393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5pPr>
            <a:lvl6pPr indent="-393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6pPr>
            <a:lvl7pPr indent="-393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7pPr>
            <a:lvl8pPr indent="-393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8pPr>
            <a:lvl9pPr indent="-393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idx="1" type="body"/>
          </p:nvPr>
        </p:nvSpPr>
        <p:spPr>
          <a:xfrm>
            <a:off x="1592350" y="3640275"/>
            <a:ext cx="6562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i="1" sz="1600">
                <a:solidFill>
                  <a:srgbClr val="666666"/>
                </a:solidFill>
              </a:defRPr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◆"/>
              <a:defRPr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◇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⬥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646416" y="4749900"/>
            <a:ext cx="497584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b="0" lang="en-US"/>
              <a:t>‹#›</a:t>
            </a:fld>
            <a:endParaRPr b="0"/>
          </a:p>
        </p:txBody>
      </p:sp>
      <p:cxnSp>
        <p:nvCxnSpPr>
          <p:cNvPr id="30" name="Google Shape;30;p6"/>
          <p:cNvCxnSpPr/>
          <p:nvPr/>
        </p:nvCxnSpPr>
        <p:spPr>
          <a:xfrm>
            <a:off x="1706950" y="3643125"/>
            <a:ext cx="63213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i="0" sz="2400" u="none" cap="none" strike="noStrike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556175" y="1378821"/>
            <a:ext cx="6616800" cy="27094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Char char="◈"/>
              <a:defRPr b="0" i="0" sz="3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◆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◇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⬥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en-US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hyperlink" Target="http://www.flaticon.com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ctrTitle"/>
          </p:nvPr>
        </p:nvSpPr>
        <p:spPr>
          <a:xfrm>
            <a:off x="1560382" y="160276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lang="en-US" sz="6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lang="en-US" sz="3000">
                <a:latin typeface="Microsoft JhengHei"/>
                <a:ea typeface="Microsoft JhengHei"/>
                <a:cs typeface="Microsoft JhengHei"/>
                <a:sym typeface="Microsoft JhengHei"/>
              </a:rPr>
              <a:t>解題-降雨量統計</a:t>
            </a:r>
            <a:endParaRPr b="0" sz="3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7"/>
          <p:cNvSpPr/>
          <p:nvPr/>
        </p:nvSpPr>
        <p:spPr>
          <a:xfrm>
            <a:off x="2179674" y="4184840"/>
            <a:ext cx="65559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[https://www.flaticon.com/authors/photo3idea-studio]from </a:t>
            </a:r>
            <a:r>
              <a:rPr b="0" i="0" lang="en-US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Google Shape;3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40105" y="1240425"/>
            <a:ext cx="2656354" cy="26563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/>
          <p:nvPr/>
        </p:nvSpPr>
        <p:spPr>
          <a:xfrm>
            <a:off x="1301876" y="1452503"/>
            <a:ext cx="6266082" cy="1123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搜尋</a:t>
            </a:r>
            <a:r>
              <a:rPr b="1" i="0" lang="en-US" sz="1800" u="sng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時段</a:t>
            </a: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最高降雨量：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 在Period_Rain[4]中搜尋最大值</a:t>
            </a:r>
            <a:endParaRPr b="1" i="0" sz="12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Microsoft JhengHei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找到最大值 </a:t>
            </a:r>
            <a:r>
              <a:rPr b="1" i="0" lang="en-US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🡪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b="0" i="0" lang="en-US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Max_RainPeriod_Val </a:t>
            </a:r>
            <a:r>
              <a:rPr b="1" i="0" lang="en-US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紀錄最大值</a:t>
            </a:r>
            <a:endParaRPr b="1" i="0" sz="14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                 </a:t>
            </a:r>
            <a:r>
              <a:rPr b="1" i="0" lang="en-US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🡪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b="0" i="0" lang="en-US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Max_RainPeriod </a:t>
            </a:r>
            <a:r>
              <a:rPr b="1" i="0" lang="en-US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紀錄最大值時段</a:t>
            </a:r>
            <a:endParaRPr b="1" i="0" sz="1400" u="none" cap="none" strike="noStrike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7" name="Google Shape;117;p16"/>
          <p:cNvSpPr txBox="1"/>
          <p:nvPr>
            <p:ph idx="1" type="body"/>
          </p:nvPr>
        </p:nvSpPr>
        <p:spPr>
          <a:xfrm>
            <a:off x="1301876" y="756315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</a:t>
            </a:r>
            <a:r>
              <a:rPr b="1"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2. 降雨量統計</a:t>
            </a:r>
            <a:endParaRPr b="1" sz="2400"/>
          </a:p>
        </p:txBody>
      </p:sp>
      <p:sp>
        <p:nvSpPr>
          <p:cNvPr id="118" name="Google Shape;118;p16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9" name="Google Shape;11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577" y="2708715"/>
            <a:ext cx="3621187" cy="1422609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  <p:graphicFrame>
        <p:nvGraphicFramePr>
          <p:cNvPr id="120" name="Google Shape;120;p16"/>
          <p:cNvGraphicFramePr/>
          <p:nvPr/>
        </p:nvGraphicFramePr>
        <p:xfrm>
          <a:off x="5563485" y="54392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{B1920323-C7D3-4B33-8F65-A294C5FD3C4C}</a:tableStyleId>
              </a:tblPr>
              <a:tblGrid>
                <a:gridCol w="542300"/>
                <a:gridCol w="567250"/>
                <a:gridCol w="567250"/>
                <a:gridCol w="567250"/>
                <a:gridCol w="551700"/>
              </a:tblGrid>
              <a:tr h="323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早</a:t>
                      </a:r>
                      <a:endParaRPr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中</a:t>
                      </a:r>
                      <a:endParaRPr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晚</a:t>
                      </a:r>
                      <a:endParaRPr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凌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一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2.3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18.4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0.3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二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1.5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10.8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22.4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11.1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三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</a:rPr>
                        <a:t>0.5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</a:rPr>
                        <a:t>15.8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</a:rPr>
                        <a:t>25.0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</a:rPr>
                        <a:t>16.4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四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4.6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0.4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五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9.7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5.9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3.2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1.7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六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1.8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2.1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7.2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日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0.7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10.2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2.2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5.8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時段加總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16.5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FF0000"/>
                          </a:solidFill>
                        </a:rPr>
                        <a:t>63.8</a:t>
                      </a:r>
                      <a:endParaRPr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53.1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42.6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</a:tr>
            </a:tbl>
          </a:graphicData>
        </a:graphic>
      </p:graphicFrame>
      <p:sp>
        <p:nvSpPr>
          <p:cNvPr id="121" name="Google Shape;121;p16"/>
          <p:cNvSpPr/>
          <p:nvPr/>
        </p:nvSpPr>
        <p:spPr>
          <a:xfrm rot="-5400000">
            <a:off x="6718240" y="2789282"/>
            <a:ext cx="486240" cy="279575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127" name="Google Shape;127;p17"/>
          <p:cNvGraphicFramePr/>
          <p:nvPr/>
        </p:nvGraphicFramePr>
        <p:xfrm>
          <a:off x="5393833" y="1720067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{B1920323-C7D3-4B33-8F65-A294C5FD3C4C}</a:tableStyleId>
              </a:tblPr>
              <a:tblGrid>
                <a:gridCol w="1521075"/>
                <a:gridCol w="1479950"/>
              </a:tblGrid>
              <a:tr h="1750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Microsoft JhengHei"/>
                        <a:buNone/>
                      </a:pPr>
                      <a:r>
                        <a:rPr b="1" lang="en-US" sz="1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br>
                        <a:rPr lang="en-US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2.3 18.4  0.3  0.0</a:t>
                      </a:r>
                      <a:endParaRPr b="0" i="0" sz="12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1.5 10.8 22.4 11.1</a:t>
                      </a:r>
                      <a:endParaRPr b="0" i="0" sz="12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0.5 15.8 25.0 16.4</a:t>
                      </a:r>
                      <a:endParaRPr b="1" i="0" sz="1200" u="none" cap="none" strike="noStrike">
                        <a:solidFill>
                          <a:srgbClr val="0070C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0.0  4.6  0.0  0.4</a:t>
                      </a:r>
                      <a:endParaRPr b="0" i="0" sz="12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9.7  5.9  3.2  1.7</a:t>
                      </a:r>
                      <a:endParaRPr b="0" i="0" sz="12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1.8  2.1  0.0  7.2</a:t>
                      </a:r>
                      <a:endParaRPr b="0" i="0" sz="12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0.7 10.2  2.2  5.8</a:t>
                      </a:r>
                      <a:r>
                        <a:rPr lang="en-US" sz="1400" u="none" cap="none" strike="noStrike"/>
                        <a:t> </a:t>
                      </a:r>
                      <a:endParaRPr sz="14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Microsoft JhengHei"/>
                        <a:buNone/>
                      </a:pPr>
                      <a:r>
                        <a:rPr b="1" lang="en-US" sz="1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br>
                        <a:rPr lang="en-US" sz="1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1" i="0" lang="en-US" sz="12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1" i="0" sz="1200" u="none" cap="none" strike="noStrike">
                        <a:solidFill>
                          <a:srgbClr val="0070C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afternoon</a:t>
                      </a:r>
                      <a:r>
                        <a:rPr b="1" lang="en-US" sz="1400" u="none" cap="none" strike="noStrike">
                          <a:solidFill>
                            <a:srgbClr val="FF0000"/>
                          </a:solidFill>
                        </a:rPr>
                        <a:t> </a:t>
                      </a:r>
                      <a:endParaRPr b="1" sz="14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28" name="Google Shape;128;p17"/>
          <p:cNvSpPr/>
          <p:nvPr/>
        </p:nvSpPr>
        <p:spPr>
          <a:xfrm>
            <a:off x="5739787" y="1971114"/>
            <a:ext cx="304675" cy="1314254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9" name="Google Shape;129;p17"/>
          <p:cNvGraphicFramePr/>
          <p:nvPr/>
        </p:nvGraphicFramePr>
        <p:xfrm>
          <a:off x="1321991" y="52199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{B1920323-C7D3-4B33-8F65-A294C5FD3C4C}</a:tableStyleId>
              </a:tblPr>
              <a:tblGrid>
                <a:gridCol w="542300"/>
                <a:gridCol w="567250"/>
                <a:gridCol w="567250"/>
                <a:gridCol w="567250"/>
                <a:gridCol w="551700"/>
                <a:gridCol w="1072050"/>
              </a:tblGrid>
              <a:tr h="323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早</a:t>
                      </a:r>
                      <a:endParaRPr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中</a:t>
                      </a:r>
                      <a:endParaRPr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晚</a:t>
                      </a:r>
                      <a:endParaRPr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凌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日降雨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CEDF0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一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2.3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18.4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0.3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 21.0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DCEDF0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二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1.5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10.8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22.4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11.1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45.8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0070C0"/>
                          </a:solidFill>
                        </a:rPr>
                        <a:t>三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0070C0"/>
                          </a:solidFill>
                        </a:rPr>
                        <a:t>0.5</a:t>
                      </a:r>
                      <a:endParaRPr sz="14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0070C0"/>
                          </a:solidFill>
                        </a:rPr>
                        <a:t>15.8</a:t>
                      </a:r>
                      <a:endParaRPr sz="14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0070C0"/>
                          </a:solidFill>
                        </a:rPr>
                        <a:t>25.0</a:t>
                      </a:r>
                      <a:endParaRPr sz="14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0070C0"/>
                          </a:solidFill>
                        </a:rPr>
                        <a:t>16.4</a:t>
                      </a:r>
                      <a:endParaRPr sz="14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0070C0"/>
                          </a:solidFill>
                        </a:rPr>
                        <a:t>57.7</a:t>
                      </a:r>
                      <a:endParaRPr sz="14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四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4.6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0.4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五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9.7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5.9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3.2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1.7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20.5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六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1.8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2.1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7.2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11.1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日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0.7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10.2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2.2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5.8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18.9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時段加總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16.5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FF0000"/>
                          </a:solidFill>
                        </a:rPr>
                        <a:t>63.8</a:t>
                      </a:r>
                      <a:endParaRPr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53.1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42.6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</a:tbl>
          </a:graphicData>
        </a:graphic>
      </p:graphicFrame>
      <p:sp>
        <p:nvSpPr>
          <p:cNvPr id="130" name="Google Shape;130;p17"/>
          <p:cNvSpPr/>
          <p:nvPr/>
        </p:nvSpPr>
        <p:spPr>
          <a:xfrm>
            <a:off x="2427890" y="521992"/>
            <a:ext cx="567558" cy="3901421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7"/>
          <p:cNvSpPr txBox="1"/>
          <p:nvPr/>
        </p:nvSpPr>
        <p:spPr>
          <a:xfrm>
            <a:off x="5312366" y="521992"/>
            <a:ext cx="5019286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en-US" sz="2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範例程式</a:t>
            </a:r>
            <a:endParaRPr b="1" i="0" sz="28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2" name="Google Shape;132;p17"/>
          <p:cNvSpPr/>
          <p:nvPr/>
        </p:nvSpPr>
        <p:spPr>
          <a:xfrm rot="5400000">
            <a:off x="3041566" y="491"/>
            <a:ext cx="428649" cy="3867803"/>
          </a:xfrm>
          <a:prstGeom prst="rect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8" name="Google Shape;138;p18"/>
          <p:cNvSpPr txBox="1"/>
          <p:nvPr/>
        </p:nvSpPr>
        <p:spPr>
          <a:xfrm>
            <a:off x="1406460" y="598728"/>
            <a:ext cx="5019286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en-US" sz="2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3. 範例程式</a:t>
            </a:r>
            <a:endParaRPr b="1" i="0" sz="28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39" name="Google Shape;13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5642" y="1237373"/>
            <a:ext cx="2892841" cy="3053060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0" name="Google Shape;14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80536" y="756744"/>
            <a:ext cx="3087755" cy="3533689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8"/>
          <p:cNvSpPr/>
          <p:nvPr/>
        </p:nvSpPr>
        <p:spPr>
          <a:xfrm>
            <a:off x="1710902" y="722037"/>
            <a:ext cx="6581555" cy="3477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暑假期間，受到颱風及西南季風影響，大量的降雨使得高熊市淹水情況嚴重，讓冬冬市長氣氣氣氣氣，於是住在高雄的冬粉想整理</a:t>
            </a:r>
            <a:r>
              <a:rPr b="1" i="0" lang="en-US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統計一週內（週一至週日）的降雨情形</a:t>
            </a:r>
            <a:r>
              <a:rPr b="0" i="0" lang="en-US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，一起分擔市長的煩惱。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請你根據題目給定的資料，輸出冬粉想知道的降雨資訊：</a:t>
            </a:r>
            <a:r>
              <a:rPr b="1" i="0" lang="en-US" sz="2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日降雨量最多的一天，一週降雨量最多的時段。</a:t>
            </a:r>
            <a:r>
              <a:rPr b="0" i="0" lang="en-US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每日統計降雨量的時段分別為：morning、afternoon、night、early morning 四個時段，每日總降雨量為四個時段的加總。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9"/>
          <p:cNvSpPr/>
          <p:nvPr/>
        </p:nvSpPr>
        <p:spPr>
          <a:xfrm>
            <a:off x="1377108" y="514307"/>
            <a:ext cx="6879387" cy="969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輸入</a:t>
            </a:r>
            <a:r>
              <a:rPr b="1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共有七行，</a:t>
            </a:r>
            <a:r>
              <a:rPr b="1" i="0" lang="en-US" sz="13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每行依序表示週一至週日的降雨資訊</a:t>
            </a:r>
            <a:r>
              <a:rPr b="0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r>
              <a:rPr b="1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一行有4個浮點數:M、A、N、E</a:t>
            </a:r>
            <a:r>
              <a:rPr b="0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(浮點數均為小數點後第一位，0</a:t>
            </a:r>
            <a:r>
              <a:rPr b="1" i="1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≤ M、A、N、E ≤ </a:t>
            </a:r>
            <a:r>
              <a:rPr b="1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50)</a:t>
            </a:r>
            <a:r>
              <a:rPr b="0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，依序</a:t>
            </a:r>
            <a:r>
              <a:rPr b="1" i="0" lang="en-US" sz="13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代表四個時段morning、afternoon、night、early morning的降雨量</a:t>
            </a:r>
            <a:r>
              <a:rPr b="0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（單位：毫米）。</a:t>
            </a:r>
            <a:endParaRPr/>
          </a:p>
        </p:txBody>
      </p:sp>
      <p:sp>
        <p:nvSpPr>
          <p:cNvPr id="52" name="Google Shape;52;p9"/>
          <p:cNvSpPr/>
          <p:nvPr/>
        </p:nvSpPr>
        <p:spPr>
          <a:xfrm>
            <a:off x="1377108" y="1447278"/>
            <a:ext cx="7022173" cy="160043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722" r="-179" t="-1573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graphicFrame>
        <p:nvGraphicFramePr>
          <p:cNvPr id="53" name="Google Shape;53;p9"/>
          <p:cNvGraphicFramePr/>
          <p:nvPr/>
        </p:nvGraphicFramePr>
        <p:xfrm>
          <a:off x="4329954" y="2587703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{B1920323-C7D3-4B33-8F65-A294C5FD3C4C}</a:tableStyleId>
              </a:tblPr>
              <a:tblGrid>
                <a:gridCol w="1990175"/>
                <a:gridCol w="1936375"/>
              </a:tblGrid>
              <a:tr h="1692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br>
                        <a:rPr lang="en-US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2.3 18.4  0.3  0.0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1.5 10.8 22.4 11.1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0.5 15.8 25.0 16.4</a:t>
                      </a:r>
                      <a:endParaRPr b="1" i="0" sz="1400" u="none" cap="none" strike="noStrike">
                        <a:solidFill>
                          <a:srgbClr val="0070C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0.0  4.6  0.0  0.4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9.7  5.9  3.2  1.7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1.8  2.1  0.0  7.2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0.7 10.2  2.2  5.8</a:t>
                      </a:r>
                      <a:r>
                        <a:rPr lang="en-US" sz="1600" u="none" cap="none" strike="noStrike"/>
                        <a:t> 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br>
                        <a:rPr lang="en-US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1" i="0" lang="en-US" sz="14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1" i="0" sz="1400" u="none" cap="none" strike="noStrike">
                        <a:solidFill>
                          <a:srgbClr val="0070C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afternoon</a:t>
                      </a:r>
                      <a:r>
                        <a:rPr b="1" lang="en-US" sz="1600" u="none" cap="none" strike="noStrike">
                          <a:solidFill>
                            <a:srgbClr val="FF0000"/>
                          </a:solidFill>
                        </a:rPr>
                        <a:t> </a:t>
                      </a:r>
                      <a:endParaRPr b="1" sz="16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54" name="Google Shape;54;p9"/>
          <p:cNvSpPr/>
          <p:nvPr/>
        </p:nvSpPr>
        <p:spPr>
          <a:xfrm>
            <a:off x="4719918" y="2837330"/>
            <a:ext cx="376517" cy="1596206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</a:pPr>
            <a:r>
              <a:rPr b="1" i="0" lang="en-US" sz="55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0" name="Google Shape;60;p10"/>
          <p:cNvSpPr txBox="1"/>
          <p:nvPr>
            <p:ph idx="4294967295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降雨量讀取</a:t>
            </a:r>
            <a:r>
              <a:rPr b="1" i="0" lang="en-US" sz="25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0" i="0" lang="en-US" sz="20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陣列讀取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降雨量統計</a:t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en-US" sz="25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搜尋日、時段最高降雨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2" name="Google Shape;6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3088" y="1305793"/>
            <a:ext cx="2531913" cy="2531913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0"/>
          <p:cNvSpPr/>
          <p:nvPr/>
        </p:nvSpPr>
        <p:spPr>
          <a:xfrm>
            <a:off x="1375888" y="4230894"/>
            <a:ext cx="5435933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[https://www.flaticon.com/authors/smashicons]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en-US"/>
              <a:t>‹#›</a:t>
            </a:fld>
            <a:endParaRPr b="0"/>
          </a:p>
        </p:txBody>
      </p:sp>
      <p:sp>
        <p:nvSpPr>
          <p:cNvPr id="69" name="Google Shape;69;p11"/>
          <p:cNvSpPr/>
          <p:nvPr/>
        </p:nvSpPr>
        <p:spPr>
          <a:xfrm>
            <a:off x="1658680" y="2187026"/>
            <a:ext cx="331853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b="1" i="0" lang="en-US" sz="4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降雨量讀取</a:t>
            </a:r>
            <a:r>
              <a:rPr b="1" i="0" lang="en-US" sz="4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1"/>
          <p:cNvSpPr/>
          <p:nvPr/>
        </p:nvSpPr>
        <p:spPr>
          <a:xfrm>
            <a:off x="5125340" y="4219552"/>
            <a:ext cx="546513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[Roundicons]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1"/>
          <p:cNvSpPr/>
          <p:nvPr/>
        </p:nvSpPr>
        <p:spPr>
          <a:xfrm>
            <a:off x="3287347" y="2791176"/>
            <a:ext cx="1415772" cy="4515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Microsoft JhengHei"/>
              <a:buNone/>
            </a:pPr>
            <a:r>
              <a:rPr b="0" i="0" lang="en-US" sz="24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陣列讀取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2" name="Google Shape;72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48584" y="1314446"/>
            <a:ext cx="2514600" cy="251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/>
          <p:nvPr/>
        </p:nvSpPr>
        <p:spPr>
          <a:xfrm>
            <a:off x="1360847" y="1452502"/>
            <a:ext cx="6266082" cy="6933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陣列操作：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AutoNum type="arabicParenBoth"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創立陣列</a:t>
            </a: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 7行 4列）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8" name="Google Shape;78;p12"/>
          <p:cNvSpPr txBox="1"/>
          <p:nvPr>
            <p:ph idx="1" type="body"/>
          </p:nvPr>
        </p:nvSpPr>
        <p:spPr>
          <a:xfrm>
            <a:off x="1360847" y="719211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1. 降雨量讀取</a:t>
            </a:r>
            <a:endParaRPr b="1" sz="2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0" name="Google Shape;8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0" y="2251844"/>
            <a:ext cx="3391558" cy="542648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1" name="Google Shape;81;p12"/>
          <p:cNvSpPr txBox="1"/>
          <p:nvPr/>
        </p:nvSpPr>
        <p:spPr>
          <a:xfrm>
            <a:off x="1478795" y="2938548"/>
            <a:ext cx="4278923" cy="6990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Period_Rain</a:t>
            </a: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[4]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🡪 時段降雨 (早、中、晚、凌晨)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Week_Rain</a:t>
            </a: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[7]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🡪 一週每日降雨 (週一 ～ 日)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2" name="Google Shape;82;p12"/>
          <p:cNvGraphicFramePr/>
          <p:nvPr/>
        </p:nvGraphicFramePr>
        <p:xfrm>
          <a:off x="5922557" y="81801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{B1920323-C7D3-4B33-8F65-A294C5FD3C4C}</a:tableStyleId>
              </a:tblPr>
              <a:tblGrid>
                <a:gridCol w="474425"/>
                <a:gridCol w="496225"/>
                <a:gridCol w="496225"/>
                <a:gridCol w="496225"/>
                <a:gridCol w="482650"/>
              </a:tblGrid>
              <a:tr h="323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早</a:t>
                      </a:r>
                      <a:endParaRPr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中</a:t>
                      </a:r>
                      <a:endParaRPr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晚</a:t>
                      </a:r>
                      <a:endParaRPr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凌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一</a:t>
                      </a:r>
                      <a:endParaRPr b="1" sz="14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2.3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18.4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0.3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0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二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1.5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10.8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22.4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11.1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三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dk1"/>
                          </a:solidFill>
                        </a:rPr>
                        <a:t>0.5</a:t>
                      </a:r>
                      <a:endParaRPr sz="1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dk1"/>
                          </a:solidFill>
                        </a:rPr>
                        <a:t>15.8</a:t>
                      </a:r>
                      <a:endParaRPr sz="1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dk1"/>
                          </a:solidFill>
                        </a:rPr>
                        <a:t>25.0</a:t>
                      </a:r>
                      <a:endParaRPr sz="1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dk1"/>
                          </a:solidFill>
                        </a:rPr>
                        <a:t>16.4</a:t>
                      </a:r>
                      <a:endParaRPr sz="12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四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0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4.6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0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0.4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五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9.7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5.9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3.2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1.7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六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1.8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2.1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0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7.2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437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日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0.7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10.2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2.2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/>
                        <a:t>5.8</a:t>
                      </a:r>
                      <a:endParaRPr sz="12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/>
          <p:nvPr/>
        </p:nvSpPr>
        <p:spPr>
          <a:xfrm>
            <a:off x="1333451" y="1013815"/>
            <a:ext cx="626608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陣列操作：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(2)  讀取陣列</a:t>
            </a: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 7行 4列）</a:t>
            </a:r>
            <a:endParaRPr b="0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[每次處理一行，一行讀4次] 🡪 共讀7次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8" name="Google Shape;88;p13"/>
          <p:cNvSpPr txBox="1"/>
          <p:nvPr>
            <p:ph idx="1" type="body"/>
          </p:nvPr>
        </p:nvSpPr>
        <p:spPr>
          <a:xfrm>
            <a:off x="1263600" y="560185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1. 降雨量讀取</a:t>
            </a:r>
            <a:endParaRPr b="1" sz="2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9" name="Google Shape;89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4435356" y="661400"/>
            <a:ext cx="4031050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Period_Rain[4]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🡪 時段降雨 (早、中、晚、凌晨)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Week_Rain[7]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🡪 一週每日降雨 (週一 ～ 日)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10486" y="2006877"/>
            <a:ext cx="2503606" cy="2381903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  <p:graphicFrame>
        <p:nvGraphicFramePr>
          <p:cNvPr id="92" name="Google Shape;92;p13"/>
          <p:cNvGraphicFramePr/>
          <p:nvPr/>
        </p:nvGraphicFramePr>
        <p:xfrm>
          <a:off x="5029199" y="142245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{B1920323-C7D3-4B33-8F65-A294C5FD3C4C}</a:tableStyleId>
              </a:tblPr>
              <a:tblGrid>
                <a:gridCol w="719325"/>
                <a:gridCol w="497100"/>
                <a:gridCol w="497100"/>
                <a:gridCol w="497100"/>
                <a:gridCol w="497100"/>
                <a:gridCol w="729450"/>
              </a:tblGrid>
              <a:tr h="329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t/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早</a:t>
                      </a:r>
                      <a:endParaRPr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中</a:t>
                      </a:r>
                      <a:endParaRPr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晚</a:t>
                      </a:r>
                      <a:endParaRPr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凌</a:t>
                      </a:r>
                      <a:endParaRPr b="1" sz="1050" u="none" cap="none" strike="noStrike"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>
                          <a:solidFill>
                            <a:srgbClr val="0070C0"/>
                          </a:solidFill>
                        </a:rPr>
                        <a:t>Week</a:t>
                      </a:r>
                      <a:endParaRPr b="1" sz="105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CEDF0"/>
                    </a:solidFill>
                  </a:tcPr>
                </a:tc>
              </a:tr>
              <a:tr h="329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一</a:t>
                      </a:r>
                      <a:endParaRPr b="1" sz="105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2.3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18.4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0.3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0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 21.0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DCEDF0"/>
                    </a:solidFill>
                  </a:tcPr>
                </a:tc>
              </a:tr>
              <a:tr h="329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二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1.5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10.8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22.4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11.1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45.8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  <a:tr h="329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>
                          <a:solidFill>
                            <a:schemeClr val="dk1"/>
                          </a:solidFill>
                        </a:rPr>
                        <a:t>三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solidFill>
                            <a:schemeClr val="dk1"/>
                          </a:solidFill>
                        </a:rPr>
                        <a:t>0.5</a:t>
                      </a:r>
                      <a:endParaRPr sz="105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solidFill>
                            <a:schemeClr val="dk1"/>
                          </a:solidFill>
                        </a:rPr>
                        <a:t>15.8</a:t>
                      </a:r>
                      <a:endParaRPr sz="105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solidFill>
                            <a:schemeClr val="dk1"/>
                          </a:solidFill>
                        </a:rPr>
                        <a:t>25.0</a:t>
                      </a:r>
                      <a:endParaRPr sz="105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solidFill>
                            <a:schemeClr val="dk1"/>
                          </a:solidFill>
                        </a:rPr>
                        <a:t>16.4</a:t>
                      </a:r>
                      <a:endParaRPr sz="105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solidFill>
                            <a:schemeClr val="dk1"/>
                          </a:solidFill>
                        </a:rPr>
                        <a:t>57.7</a:t>
                      </a:r>
                      <a:endParaRPr sz="105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  <a:tr h="329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四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0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4.6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0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0.4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5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  <a:tr h="329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五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9.7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5.9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3.2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1.7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20.5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  <a:tr h="329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六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1.8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2.1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0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7.2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11.1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  <a:tr h="329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日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0.7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10.2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2.2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5.8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18.9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  <a:tr h="329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>
                          <a:solidFill>
                            <a:srgbClr val="00B050"/>
                          </a:solidFill>
                        </a:rPr>
                        <a:t>Period</a:t>
                      </a:r>
                      <a:endParaRPr b="1" sz="1050" u="none" cap="none" strike="noStrike">
                        <a:solidFill>
                          <a:srgbClr val="00B05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16.5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solidFill>
                            <a:schemeClr val="dk1"/>
                          </a:solidFill>
                        </a:rPr>
                        <a:t>63.8</a:t>
                      </a:r>
                      <a:endParaRPr sz="105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53.1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/>
                        <a:t>42.6</a:t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t/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solidFill>
                      <a:srgbClr val="E7EFD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en-US"/>
              <a:t>‹#›</a:t>
            </a:fld>
            <a:endParaRPr b="0"/>
          </a:p>
        </p:txBody>
      </p:sp>
      <p:sp>
        <p:nvSpPr>
          <p:cNvPr id="98" name="Google Shape;98;p14"/>
          <p:cNvSpPr/>
          <p:nvPr/>
        </p:nvSpPr>
        <p:spPr>
          <a:xfrm>
            <a:off x="1759756" y="2187026"/>
            <a:ext cx="3634328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1" i="0" lang="en-US" sz="4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降雨量統計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/>
          <p:nvPr/>
        </p:nvSpPr>
        <p:spPr>
          <a:xfrm>
            <a:off x="5102215" y="4212957"/>
            <a:ext cx="547834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[DinosoftLabs]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4"/>
          <p:cNvSpPr/>
          <p:nvPr/>
        </p:nvSpPr>
        <p:spPr>
          <a:xfrm>
            <a:off x="2617251" y="2798944"/>
            <a:ext cx="274947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icrosoft JhengHei"/>
              <a:buNone/>
            </a:pP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搜尋日、時段最高降雨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60947" y="1478229"/>
            <a:ext cx="2187033" cy="2187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/>
          <p:nvPr/>
        </p:nvSpPr>
        <p:spPr>
          <a:xfrm>
            <a:off x="1279842" y="1452503"/>
            <a:ext cx="6266082" cy="1123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搜尋</a:t>
            </a:r>
            <a:r>
              <a:rPr b="1" i="0" lang="en-US" sz="1800" u="sng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日</a:t>
            </a: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最高降雨量：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 在Week_Rain[7]中搜尋最大值</a:t>
            </a:r>
            <a:endParaRPr b="1" i="0" sz="12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Microsoft JhengHei"/>
              <a:buNone/>
            </a:pPr>
            <a:r>
              <a:rPr b="1" i="0" lang="en-US" sz="12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找到最大值 </a:t>
            </a:r>
            <a:r>
              <a:rPr b="1" i="0" lang="en-US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🡪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b="0" i="0" lang="en-US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Max_Rain_Val </a:t>
            </a:r>
            <a:r>
              <a:rPr b="1" i="0" lang="en-US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紀錄最大值</a:t>
            </a:r>
            <a:endParaRPr b="1" i="0" sz="14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                 </a:t>
            </a:r>
            <a:r>
              <a:rPr b="1" i="0" lang="en-US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🡪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b="0" i="0" lang="en-US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Max_RainDay </a:t>
            </a:r>
            <a:r>
              <a:rPr b="1" i="0" lang="en-US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紀錄最大值星期幾</a:t>
            </a:r>
            <a:endParaRPr b="1" i="0" sz="1400" u="none" cap="none" strike="noStrike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7" name="Google Shape;107;p15"/>
          <p:cNvSpPr txBox="1"/>
          <p:nvPr>
            <p:ph idx="1" type="body"/>
          </p:nvPr>
        </p:nvSpPr>
        <p:spPr>
          <a:xfrm>
            <a:off x="1279842" y="753967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</a:t>
            </a:r>
            <a:r>
              <a:rPr b="1"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2. 降雨量統計</a:t>
            </a:r>
            <a:endParaRPr b="1" sz="2400"/>
          </a:p>
        </p:txBody>
      </p:sp>
      <p:sp>
        <p:nvSpPr>
          <p:cNvPr id="108" name="Google Shape;108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9" name="Google Shape;10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0173" y="2729776"/>
            <a:ext cx="3234249" cy="1555834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  <p:graphicFrame>
        <p:nvGraphicFramePr>
          <p:cNvPr id="110" name="Google Shape;110;p15"/>
          <p:cNvGraphicFramePr/>
          <p:nvPr/>
        </p:nvGraphicFramePr>
        <p:xfrm>
          <a:off x="5563518" y="72221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{B1920323-C7D3-4B33-8F65-A294C5FD3C4C}</a:tableStyleId>
              </a:tblPr>
              <a:tblGrid>
                <a:gridCol w="417450"/>
                <a:gridCol w="417450"/>
                <a:gridCol w="417450"/>
                <a:gridCol w="417450"/>
                <a:gridCol w="417450"/>
                <a:gridCol w="722975"/>
              </a:tblGrid>
              <a:tr h="310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t/>
                      </a:r>
                      <a:endParaRPr sz="1050" u="none" cap="none" strike="noStrike"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早</a:t>
                      </a:r>
                      <a:endParaRPr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中</a:t>
                      </a:r>
                      <a:endParaRPr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晚</a:t>
                      </a:r>
                      <a:endParaRPr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凌</a:t>
                      </a:r>
                      <a:endParaRPr b="1" sz="1050" u="none" cap="none" strike="noStrike"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D0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日降雨</a:t>
                      </a:r>
                      <a:endParaRPr b="1" sz="1050" u="none" cap="none" strike="noStrike"/>
                    </a:p>
                  </a:txBody>
                  <a:tcPr marT="45725" marB="45725" marR="91450" marL="91450" anchor="ctr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CEDF0"/>
                    </a:solidFill>
                  </a:tcPr>
                </a:tc>
              </a:tr>
              <a:tr h="529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一</a:t>
                      </a:r>
                      <a:endParaRPr b="1" sz="105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2.3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18.4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0.3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 21.0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DCEDF0"/>
                    </a:solidFill>
                  </a:tcPr>
                </a:tc>
              </a:tr>
              <a:tr h="529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二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1.5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10.8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22.4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11.1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45.8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  <a:tr h="529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>
                          <a:solidFill>
                            <a:srgbClr val="0070C0"/>
                          </a:solidFill>
                        </a:rPr>
                        <a:t>三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900"/>
                        <a:buFont typeface="Arial"/>
                        <a:buNone/>
                      </a:pPr>
                      <a:r>
                        <a:rPr b="1" lang="en-US" sz="900" u="none" cap="none" strike="noStrike">
                          <a:solidFill>
                            <a:srgbClr val="0070C0"/>
                          </a:solidFill>
                        </a:rPr>
                        <a:t>0.5</a:t>
                      </a:r>
                      <a:endParaRPr b="1" sz="9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900"/>
                        <a:buFont typeface="Arial"/>
                        <a:buNone/>
                      </a:pPr>
                      <a:r>
                        <a:rPr b="1" lang="en-US" sz="900" u="none" cap="none" strike="noStrike">
                          <a:solidFill>
                            <a:srgbClr val="0070C0"/>
                          </a:solidFill>
                        </a:rPr>
                        <a:t>15.8</a:t>
                      </a:r>
                      <a:endParaRPr b="1" sz="9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900"/>
                        <a:buFont typeface="Arial"/>
                        <a:buNone/>
                      </a:pPr>
                      <a:r>
                        <a:rPr b="1" lang="en-US" sz="900" u="none" cap="none" strike="noStrike">
                          <a:solidFill>
                            <a:srgbClr val="0070C0"/>
                          </a:solidFill>
                        </a:rPr>
                        <a:t>25.0</a:t>
                      </a:r>
                      <a:endParaRPr b="1" sz="9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900"/>
                        <a:buFont typeface="Arial"/>
                        <a:buNone/>
                      </a:pPr>
                      <a:r>
                        <a:rPr b="1" lang="en-US" sz="900" u="none" cap="none" strike="noStrike">
                          <a:solidFill>
                            <a:srgbClr val="0070C0"/>
                          </a:solidFill>
                        </a:rPr>
                        <a:t>16.4</a:t>
                      </a:r>
                      <a:endParaRPr b="1" sz="9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900"/>
                        <a:buFont typeface="Arial"/>
                        <a:buNone/>
                      </a:pPr>
                      <a:r>
                        <a:rPr b="1" lang="en-US" sz="900" u="none" cap="none" strike="noStrike">
                          <a:solidFill>
                            <a:srgbClr val="0070C0"/>
                          </a:solidFill>
                        </a:rPr>
                        <a:t>57.7</a:t>
                      </a:r>
                      <a:endParaRPr b="1" sz="9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  <a:tr h="413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四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4.6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0.4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5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  <a:tr h="413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五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9.7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5.9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3.2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1.7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20.5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  <a:tr h="413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六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1.8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2.1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7.2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11.1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  <a:tr h="529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b="1" lang="en-US" sz="1050" u="none" cap="none" strike="noStrike"/>
                        <a:t>日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E6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0.7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10.2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2.2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5.8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18.9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solidFill>
                      <a:srgbClr val="DCEDF0"/>
                    </a:solidFill>
                  </a:tcPr>
                </a:tc>
              </a:tr>
            </a:tbl>
          </a:graphicData>
        </a:graphic>
      </p:graphicFrame>
      <p:sp>
        <p:nvSpPr>
          <p:cNvPr id="111" name="Google Shape;111;p15"/>
          <p:cNvSpPr/>
          <p:nvPr/>
        </p:nvSpPr>
        <p:spPr>
          <a:xfrm>
            <a:off x="7656723" y="722211"/>
            <a:ext cx="705960" cy="3667322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