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embeddedFontLst>
    <p:embeddedFont>
      <p:font typeface="Tinos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7818519-19EA-4911-A1E8-541447407EF9}">
  <a:tblStyle styleId="{77818519-19EA-4911-A1E8-541447407EF9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  <a:tblStyle styleId="{124A4916-DF44-4F57-8708-2D6C13CFDE38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9F0F2"/>
          </a:solidFill>
        </a:fill>
      </a:tcStyle>
    </a:wholeTbl>
    <a:band1H>
      <a:tcTxStyle/>
      <a:tcStyle>
        <a:fill>
          <a:solidFill>
            <a:srgbClr val="D0E1E5"/>
          </a:solidFill>
        </a:fill>
      </a:tcStyle>
    </a:band1H>
    <a:band2H>
      <a:tcTxStyle/>
    </a:band2H>
    <a:band1V>
      <a:tcTxStyle/>
      <a:tcStyle>
        <a:fill>
          <a:solidFill>
            <a:srgbClr val="D0E1E5"/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25400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E9F0F2"/>
          </a:solidFill>
        </a:fill>
      </a:tcStyle>
    </a:lastRow>
    <a:seCell>
      <a:tcTxStyle/>
    </a:seCell>
    <a:swCell>
      <a:tcTxStyle/>
    </a:swCell>
    <a:firstRow>
      <a:tcTxStyle b="on" i="off"/>
      <a:tcStyle>
        <a:fill>
          <a:solidFill>
            <a:srgbClr val="E9F0F2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Tinos-regular.fntdata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Tinos-italic.fntdata"/><Relationship Id="rId25" Type="http://schemas.openxmlformats.org/officeDocument/2006/relationships/font" Target="fonts/Tinos-bold.fntdata"/><Relationship Id="rId27" Type="http://schemas.openxmlformats.org/officeDocument/2006/relationships/font" Target="fonts/Tino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en-US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4294967295" type="ctrTitle"/>
          </p:nvPr>
        </p:nvSpPr>
        <p:spPr>
          <a:xfrm>
            <a:off x="1560382" y="2079179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en-US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en-US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解題-多項式計算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4533579" y="4224837"/>
            <a:ext cx="409599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Prosymbols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53858" y="1257326"/>
            <a:ext cx="2628848" cy="2628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6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9" name="Google Shape;149;p1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將數值讀入陣列存取</a:t>
            </a:r>
            <a:endParaRPr/>
          </a:p>
        </p:txBody>
      </p:sp>
      <p:graphicFrame>
        <p:nvGraphicFramePr>
          <p:cNvPr id="150" name="Google Shape;150;p16"/>
          <p:cNvGraphicFramePr/>
          <p:nvPr/>
        </p:nvGraphicFramePr>
        <p:xfrm>
          <a:off x="3954780" y="16192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{124A4916-DF44-4F57-8708-2D6C13CFDE38}</a:tableStyleId>
              </a:tblPr>
              <a:tblGrid>
                <a:gridCol w="461050"/>
                <a:gridCol w="461050"/>
                <a:gridCol w="461050"/>
                <a:gridCol w="461050"/>
                <a:gridCol w="461050"/>
                <a:gridCol w="461050"/>
                <a:gridCol w="461050"/>
                <a:gridCol w="666400"/>
              </a:tblGrid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0070C0"/>
                          </a:solidFill>
                        </a:rPr>
                        <a:t>0</a:t>
                      </a:r>
                      <a:endParaRPr sz="18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3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4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...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1000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…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151" name="Google Shape;151;p16"/>
          <p:cNvSpPr txBox="1"/>
          <p:nvPr/>
        </p:nvSpPr>
        <p:spPr>
          <a:xfrm>
            <a:off x="2804160" y="1672590"/>
            <a:ext cx="11201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power(次方)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6"/>
          <p:cNvSpPr txBox="1"/>
          <p:nvPr/>
        </p:nvSpPr>
        <p:spPr>
          <a:xfrm>
            <a:off x="2438396" y="2079793"/>
            <a:ext cx="16002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coefficient(係數)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3" name="Google Shape;153;p16"/>
          <p:cNvGraphicFramePr/>
          <p:nvPr/>
        </p:nvGraphicFramePr>
        <p:xfrm>
          <a:off x="2001017" y="2755931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{77818519-19EA-4911-A1E8-541447407EF9}</a:tableStyleId>
              </a:tblPr>
              <a:tblGrid>
                <a:gridCol w="1847075"/>
              </a:tblGrid>
              <a:tr h="1404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2 5 3 1 0 2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1 -1 2 -5</a:t>
                      </a:r>
                      <a:r>
                        <a:rPr b="0" i="0" lang="en-US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600" u="sng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 </a:t>
                      </a:r>
                      <a:r>
                        <a:rPr b="0" i="0" lang="en-US" sz="1600" u="sng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 </a:t>
                      </a: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3 -3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154" name="Google Shape;154;p16"/>
          <p:cNvSpPr txBox="1"/>
          <p:nvPr/>
        </p:nvSpPr>
        <p:spPr>
          <a:xfrm>
            <a:off x="4437857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-1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6"/>
          <p:cNvSpPr txBox="1"/>
          <p:nvPr/>
        </p:nvSpPr>
        <p:spPr>
          <a:xfrm>
            <a:off x="3954780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+2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6"/>
          <p:cNvSpPr txBox="1"/>
          <p:nvPr/>
        </p:nvSpPr>
        <p:spPr>
          <a:xfrm>
            <a:off x="5359877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+1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6"/>
          <p:cNvSpPr txBox="1"/>
          <p:nvPr/>
        </p:nvSpPr>
        <p:spPr>
          <a:xfrm>
            <a:off x="4849337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+5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6"/>
          <p:cNvSpPr txBox="1"/>
          <p:nvPr/>
        </p:nvSpPr>
        <p:spPr>
          <a:xfrm>
            <a:off x="4898867" y="281492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-5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6"/>
          <p:cNvSpPr txBox="1"/>
          <p:nvPr/>
        </p:nvSpPr>
        <p:spPr>
          <a:xfrm>
            <a:off x="388620" y="3689381"/>
            <a:ext cx="161239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讀入第二個多項式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6"/>
          <p:cNvSpPr/>
          <p:nvPr/>
        </p:nvSpPr>
        <p:spPr>
          <a:xfrm>
            <a:off x="2001017" y="3497580"/>
            <a:ext cx="1763263" cy="571500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6"/>
          <p:cNvSpPr txBox="1"/>
          <p:nvPr/>
        </p:nvSpPr>
        <p:spPr>
          <a:xfrm>
            <a:off x="3868263" y="281492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+10</a:t>
            </a:r>
            <a:endParaRPr b="0" i="0" sz="20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7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7" name="Google Shape;167;p17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將數值讀入陣列存取</a:t>
            </a:r>
            <a:endParaRPr/>
          </a:p>
        </p:txBody>
      </p:sp>
      <p:graphicFrame>
        <p:nvGraphicFramePr>
          <p:cNvPr id="168" name="Google Shape;168;p17"/>
          <p:cNvGraphicFramePr/>
          <p:nvPr/>
        </p:nvGraphicFramePr>
        <p:xfrm>
          <a:off x="3954780" y="16192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{124A4916-DF44-4F57-8708-2D6C13CFDE38}</a:tableStyleId>
              </a:tblPr>
              <a:tblGrid>
                <a:gridCol w="461050"/>
                <a:gridCol w="461050"/>
                <a:gridCol w="461050"/>
                <a:gridCol w="461050"/>
                <a:gridCol w="461050"/>
                <a:gridCol w="461050"/>
                <a:gridCol w="461050"/>
                <a:gridCol w="666400"/>
              </a:tblGrid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0070C0"/>
                          </a:solidFill>
                        </a:rPr>
                        <a:t>3</a:t>
                      </a:r>
                      <a:endParaRPr sz="18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4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...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1000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…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169" name="Google Shape;169;p17"/>
          <p:cNvSpPr txBox="1"/>
          <p:nvPr/>
        </p:nvSpPr>
        <p:spPr>
          <a:xfrm>
            <a:off x="2804160" y="1672590"/>
            <a:ext cx="11201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power(次方)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7"/>
          <p:cNvSpPr txBox="1"/>
          <p:nvPr/>
        </p:nvSpPr>
        <p:spPr>
          <a:xfrm>
            <a:off x="2438396" y="2079793"/>
            <a:ext cx="16002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coefficient(係數)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1" name="Google Shape;171;p17"/>
          <p:cNvGraphicFramePr/>
          <p:nvPr/>
        </p:nvGraphicFramePr>
        <p:xfrm>
          <a:off x="2001017" y="2755931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{77818519-19EA-4911-A1E8-541447407EF9}</a:tableStyleId>
              </a:tblPr>
              <a:tblGrid>
                <a:gridCol w="1847075"/>
              </a:tblGrid>
              <a:tr h="1404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2 5 3 1 0 2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1 -1 2 -5</a:t>
                      </a:r>
                      <a:r>
                        <a:rPr b="0" i="0" lang="en-US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0 10 </a:t>
                      </a:r>
                      <a:r>
                        <a:rPr b="0" i="0" lang="en-US" sz="1600" u="sng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 </a:t>
                      </a:r>
                      <a:r>
                        <a:rPr b="0" i="0" lang="en-US" sz="1600" u="sng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-3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172" name="Google Shape;172;p17"/>
          <p:cNvSpPr txBox="1"/>
          <p:nvPr/>
        </p:nvSpPr>
        <p:spPr>
          <a:xfrm>
            <a:off x="4437857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-1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7"/>
          <p:cNvSpPr txBox="1"/>
          <p:nvPr/>
        </p:nvSpPr>
        <p:spPr>
          <a:xfrm>
            <a:off x="3954780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+2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7"/>
          <p:cNvSpPr txBox="1"/>
          <p:nvPr/>
        </p:nvSpPr>
        <p:spPr>
          <a:xfrm>
            <a:off x="5359877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+1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7"/>
          <p:cNvSpPr txBox="1"/>
          <p:nvPr/>
        </p:nvSpPr>
        <p:spPr>
          <a:xfrm>
            <a:off x="4849337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+5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17"/>
          <p:cNvSpPr txBox="1"/>
          <p:nvPr/>
        </p:nvSpPr>
        <p:spPr>
          <a:xfrm>
            <a:off x="4898867" y="281492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-5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7"/>
          <p:cNvSpPr txBox="1"/>
          <p:nvPr/>
        </p:nvSpPr>
        <p:spPr>
          <a:xfrm>
            <a:off x="388620" y="3689381"/>
            <a:ext cx="161239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讀入第二個多項式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17"/>
          <p:cNvSpPr/>
          <p:nvPr/>
        </p:nvSpPr>
        <p:spPr>
          <a:xfrm>
            <a:off x="2001017" y="3497580"/>
            <a:ext cx="1763263" cy="571500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7"/>
          <p:cNvSpPr txBox="1"/>
          <p:nvPr/>
        </p:nvSpPr>
        <p:spPr>
          <a:xfrm>
            <a:off x="3868263" y="281492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+10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7"/>
          <p:cNvSpPr txBox="1"/>
          <p:nvPr/>
        </p:nvSpPr>
        <p:spPr>
          <a:xfrm>
            <a:off x="5392261" y="281492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-3</a:t>
            </a:r>
            <a:endParaRPr b="0" i="0" sz="20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8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6" name="Google Shape;186;p18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降冪輸出</a:t>
            </a:r>
            <a:endParaRPr/>
          </a:p>
        </p:txBody>
      </p:sp>
      <p:graphicFrame>
        <p:nvGraphicFramePr>
          <p:cNvPr id="187" name="Google Shape;187;p18"/>
          <p:cNvGraphicFramePr/>
          <p:nvPr/>
        </p:nvGraphicFramePr>
        <p:xfrm>
          <a:off x="3665220" y="25577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{124A4916-DF44-4F57-8708-2D6C13CFDE38}</a:tableStyleId>
              </a:tblPr>
              <a:tblGrid>
                <a:gridCol w="461050"/>
                <a:gridCol w="461050"/>
                <a:gridCol w="461050"/>
                <a:gridCol w="461050"/>
                <a:gridCol w="461050"/>
                <a:gridCol w="461050"/>
                <a:gridCol w="461050"/>
                <a:gridCol w="666400"/>
              </a:tblGrid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4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...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1000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…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188" name="Google Shape;188;p18"/>
          <p:cNvSpPr txBox="1"/>
          <p:nvPr/>
        </p:nvSpPr>
        <p:spPr>
          <a:xfrm>
            <a:off x="2514600" y="2611120"/>
            <a:ext cx="11201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power(次方)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18"/>
          <p:cNvSpPr txBox="1"/>
          <p:nvPr/>
        </p:nvSpPr>
        <p:spPr>
          <a:xfrm>
            <a:off x="2148836" y="3018323"/>
            <a:ext cx="16002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coefficient(係數)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8"/>
          <p:cNvSpPr/>
          <p:nvPr/>
        </p:nvSpPr>
        <p:spPr>
          <a:xfrm>
            <a:off x="7078980" y="2030899"/>
            <a:ext cx="274320" cy="430361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8"/>
          <p:cNvSpPr txBox="1"/>
          <p:nvPr/>
        </p:nvSpPr>
        <p:spPr>
          <a:xfrm>
            <a:off x="3185160" y="1545729"/>
            <a:ext cx="45948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從1000次方開始往前看，如果係數不是0就印出</a:t>
            </a:r>
            <a:endParaRPr/>
          </a:p>
        </p:txBody>
      </p:sp>
      <p:sp>
        <p:nvSpPr>
          <p:cNvPr id="192" name="Google Shape;192;p18"/>
          <p:cNvSpPr txBox="1"/>
          <p:nvPr/>
        </p:nvSpPr>
        <p:spPr>
          <a:xfrm>
            <a:off x="1711214" y="3872698"/>
            <a:ext cx="674698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*tips：也可以在讀入時利用變數記住最高有值次方項，輸出時直接從最高次項開始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9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8" name="Google Shape;198;p19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降冪輸出</a:t>
            </a:r>
            <a:endParaRPr/>
          </a:p>
        </p:txBody>
      </p:sp>
      <p:graphicFrame>
        <p:nvGraphicFramePr>
          <p:cNvPr id="199" name="Google Shape;199;p19"/>
          <p:cNvGraphicFramePr/>
          <p:nvPr/>
        </p:nvGraphicFramePr>
        <p:xfrm>
          <a:off x="3596640" y="21570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{124A4916-DF44-4F57-8708-2D6C13CFDE38}</a:tableStyleId>
              </a:tblPr>
              <a:tblGrid>
                <a:gridCol w="461050"/>
                <a:gridCol w="461050"/>
                <a:gridCol w="461050"/>
                <a:gridCol w="461050"/>
                <a:gridCol w="461050"/>
                <a:gridCol w="461050"/>
                <a:gridCol w="461050"/>
                <a:gridCol w="666400"/>
              </a:tblGrid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4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...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1000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…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200" name="Google Shape;200;p19"/>
          <p:cNvSpPr txBox="1"/>
          <p:nvPr/>
        </p:nvSpPr>
        <p:spPr>
          <a:xfrm>
            <a:off x="2446020" y="2210435"/>
            <a:ext cx="11201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power(次方)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9"/>
          <p:cNvSpPr txBox="1"/>
          <p:nvPr/>
        </p:nvSpPr>
        <p:spPr>
          <a:xfrm>
            <a:off x="2080256" y="2617638"/>
            <a:ext cx="16002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coefficient(係數)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9"/>
          <p:cNvSpPr/>
          <p:nvPr/>
        </p:nvSpPr>
        <p:spPr>
          <a:xfrm>
            <a:off x="5071110" y="1616447"/>
            <a:ext cx="274320" cy="430361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03" name="Google Shape;203;p19"/>
          <p:cNvGraphicFramePr/>
          <p:nvPr/>
        </p:nvGraphicFramePr>
        <p:xfrm>
          <a:off x="4696740" y="3250645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{77818519-19EA-4911-A1E8-541447407EF9}</a:tableStyleId>
              </a:tblPr>
              <a:tblGrid>
                <a:gridCol w="1297375"/>
              </a:tblGrid>
              <a:tr h="1097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3:-2</a:t>
                      </a:r>
                      <a:endParaRPr b="0" i="0" sz="16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0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9" name="Google Shape;209;p20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降冪輸出</a:t>
            </a:r>
            <a:endParaRPr/>
          </a:p>
        </p:txBody>
      </p:sp>
      <p:graphicFrame>
        <p:nvGraphicFramePr>
          <p:cNvPr id="210" name="Google Shape;210;p20"/>
          <p:cNvGraphicFramePr/>
          <p:nvPr/>
        </p:nvGraphicFramePr>
        <p:xfrm>
          <a:off x="3596640" y="21570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{124A4916-DF44-4F57-8708-2D6C13CFDE38}</a:tableStyleId>
              </a:tblPr>
              <a:tblGrid>
                <a:gridCol w="461050"/>
                <a:gridCol w="461050"/>
                <a:gridCol w="461050"/>
                <a:gridCol w="461050"/>
                <a:gridCol w="461050"/>
                <a:gridCol w="461050"/>
                <a:gridCol w="461050"/>
                <a:gridCol w="666400"/>
              </a:tblGrid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4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...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1000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…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211" name="Google Shape;211;p20"/>
          <p:cNvSpPr txBox="1"/>
          <p:nvPr/>
        </p:nvSpPr>
        <p:spPr>
          <a:xfrm>
            <a:off x="2446020" y="2210435"/>
            <a:ext cx="11201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power(次方)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0"/>
          <p:cNvSpPr txBox="1"/>
          <p:nvPr/>
        </p:nvSpPr>
        <p:spPr>
          <a:xfrm>
            <a:off x="2080256" y="2617638"/>
            <a:ext cx="16002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coefficient(係數)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0"/>
          <p:cNvSpPr/>
          <p:nvPr/>
        </p:nvSpPr>
        <p:spPr>
          <a:xfrm>
            <a:off x="4606290" y="1616447"/>
            <a:ext cx="274320" cy="430361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14" name="Google Shape;214;p20"/>
          <p:cNvGraphicFramePr/>
          <p:nvPr/>
        </p:nvGraphicFramePr>
        <p:xfrm>
          <a:off x="4696740" y="3250645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{77818519-19EA-4911-A1E8-541447407EF9}</a:tableStyleId>
              </a:tblPr>
              <a:tblGrid>
                <a:gridCol w="1297375"/>
              </a:tblGrid>
              <a:tr h="1097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3:-2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215" name="Google Shape;215;p20"/>
          <p:cNvSpPr txBox="1"/>
          <p:nvPr/>
        </p:nvSpPr>
        <p:spPr>
          <a:xfrm>
            <a:off x="4491992" y="1253526"/>
            <a:ext cx="10515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skip</a:t>
            </a:r>
            <a:endParaRPr b="0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1" name="Google Shape;221;p2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降冪輸出</a:t>
            </a:r>
            <a:endParaRPr/>
          </a:p>
        </p:txBody>
      </p:sp>
      <p:graphicFrame>
        <p:nvGraphicFramePr>
          <p:cNvPr id="222" name="Google Shape;222;p21"/>
          <p:cNvGraphicFramePr/>
          <p:nvPr/>
        </p:nvGraphicFramePr>
        <p:xfrm>
          <a:off x="3596640" y="21570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{124A4916-DF44-4F57-8708-2D6C13CFDE38}</a:tableStyleId>
              </a:tblPr>
              <a:tblGrid>
                <a:gridCol w="461050"/>
                <a:gridCol w="461050"/>
                <a:gridCol w="461050"/>
                <a:gridCol w="461050"/>
                <a:gridCol w="461050"/>
                <a:gridCol w="461050"/>
                <a:gridCol w="461050"/>
                <a:gridCol w="666400"/>
              </a:tblGrid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4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...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1000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…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223" name="Google Shape;223;p21"/>
          <p:cNvSpPr txBox="1"/>
          <p:nvPr/>
        </p:nvSpPr>
        <p:spPr>
          <a:xfrm>
            <a:off x="2446020" y="2210435"/>
            <a:ext cx="11201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power(次方)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21"/>
          <p:cNvSpPr txBox="1"/>
          <p:nvPr/>
        </p:nvSpPr>
        <p:spPr>
          <a:xfrm>
            <a:off x="2080256" y="2617638"/>
            <a:ext cx="16002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coefficient(係數)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21"/>
          <p:cNvSpPr/>
          <p:nvPr/>
        </p:nvSpPr>
        <p:spPr>
          <a:xfrm>
            <a:off x="4156710" y="1633815"/>
            <a:ext cx="274320" cy="430361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26" name="Google Shape;226;p21"/>
          <p:cNvGraphicFramePr/>
          <p:nvPr/>
        </p:nvGraphicFramePr>
        <p:xfrm>
          <a:off x="4696740" y="3250645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{77818519-19EA-4911-A1E8-541447407EF9}</a:tableStyleId>
              </a:tblPr>
              <a:tblGrid>
                <a:gridCol w="1297375"/>
              </a:tblGrid>
              <a:tr h="1097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3:-2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1:-1</a:t>
                      </a:r>
                      <a:endParaRPr b="0" i="0" sz="16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2" name="Google Shape;232;p2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降冪輸出</a:t>
            </a:r>
            <a:endParaRPr/>
          </a:p>
        </p:txBody>
      </p:sp>
      <p:graphicFrame>
        <p:nvGraphicFramePr>
          <p:cNvPr id="233" name="Google Shape;233;p22"/>
          <p:cNvGraphicFramePr/>
          <p:nvPr/>
        </p:nvGraphicFramePr>
        <p:xfrm>
          <a:off x="3596640" y="21570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{124A4916-DF44-4F57-8708-2D6C13CFDE38}</a:tableStyleId>
              </a:tblPr>
              <a:tblGrid>
                <a:gridCol w="461050"/>
                <a:gridCol w="461050"/>
                <a:gridCol w="461050"/>
                <a:gridCol w="461050"/>
                <a:gridCol w="461050"/>
                <a:gridCol w="461050"/>
                <a:gridCol w="461050"/>
                <a:gridCol w="666400"/>
              </a:tblGrid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0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4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...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1000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…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234" name="Google Shape;234;p22"/>
          <p:cNvSpPr txBox="1"/>
          <p:nvPr/>
        </p:nvSpPr>
        <p:spPr>
          <a:xfrm>
            <a:off x="2446020" y="2210435"/>
            <a:ext cx="11201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power(次方)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2"/>
          <p:cNvSpPr txBox="1"/>
          <p:nvPr/>
        </p:nvSpPr>
        <p:spPr>
          <a:xfrm>
            <a:off x="2080256" y="2617638"/>
            <a:ext cx="16002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coefficient(係數)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2"/>
          <p:cNvSpPr/>
          <p:nvPr/>
        </p:nvSpPr>
        <p:spPr>
          <a:xfrm>
            <a:off x="3661410" y="1633815"/>
            <a:ext cx="274320" cy="430361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37" name="Google Shape;237;p22"/>
          <p:cNvGraphicFramePr/>
          <p:nvPr/>
        </p:nvGraphicFramePr>
        <p:xfrm>
          <a:off x="4696740" y="3250645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{77818519-19EA-4911-A1E8-541447407EF9}</a:tableStyleId>
              </a:tblPr>
              <a:tblGrid>
                <a:gridCol w="1297375"/>
              </a:tblGrid>
              <a:tr h="1097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3:-2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1:-1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0:12</a:t>
                      </a:r>
                      <a:endParaRPr/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3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43" name="Google Shape;243;p23"/>
          <p:cNvPicPr preferRelativeResize="0"/>
          <p:nvPr/>
        </p:nvPicPr>
        <p:blipFill rotWithShape="1">
          <a:blip r:embed="rId3">
            <a:alphaModFix/>
          </a:blip>
          <a:srcRect b="0" l="568" r="0" t="0"/>
          <a:stretch/>
        </p:blipFill>
        <p:spPr>
          <a:xfrm>
            <a:off x="2773679" y="234642"/>
            <a:ext cx="3596641" cy="4421001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3"/>
          <p:cNvSpPr/>
          <p:nvPr/>
        </p:nvSpPr>
        <p:spPr>
          <a:xfrm>
            <a:off x="2897529" y="704562"/>
            <a:ext cx="140948" cy="1947195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23"/>
          <p:cNvSpPr txBox="1"/>
          <p:nvPr/>
        </p:nvSpPr>
        <p:spPr>
          <a:xfrm>
            <a:off x="6504728" y="1493491"/>
            <a:ext cx="1098817" cy="369332"/>
          </a:xfrm>
          <a:prstGeom prst="rect">
            <a:avLst/>
          </a:prstGeom>
          <a:noFill/>
          <a:ln cap="flat" cmpd="sng" w="28575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陣列建立</a:t>
            </a:r>
            <a:endParaRPr/>
          </a:p>
        </p:txBody>
      </p:sp>
      <p:sp>
        <p:nvSpPr>
          <p:cNvPr id="246" name="Google Shape;246;p23"/>
          <p:cNvSpPr/>
          <p:nvPr/>
        </p:nvSpPr>
        <p:spPr>
          <a:xfrm>
            <a:off x="6239930" y="704558"/>
            <a:ext cx="130390" cy="1947199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rgbClr val="00B0F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23"/>
          <p:cNvSpPr/>
          <p:nvPr/>
        </p:nvSpPr>
        <p:spPr>
          <a:xfrm>
            <a:off x="2897529" y="2826692"/>
            <a:ext cx="167462" cy="1288109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3"/>
          <p:cNvSpPr txBox="1"/>
          <p:nvPr/>
        </p:nvSpPr>
        <p:spPr>
          <a:xfrm>
            <a:off x="6504728" y="3147580"/>
            <a:ext cx="1754584" cy="646331"/>
          </a:xfrm>
          <a:prstGeom prst="rect">
            <a:avLst/>
          </a:prstGeom>
          <a:noFill/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輸出係數不為0之次方項</a:t>
            </a:r>
            <a:endParaRPr/>
          </a:p>
        </p:txBody>
      </p:sp>
      <p:sp>
        <p:nvSpPr>
          <p:cNvPr id="249" name="Google Shape;249;p23"/>
          <p:cNvSpPr/>
          <p:nvPr/>
        </p:nvSpPr>
        <p:spPr>
          <a:xfrm>
            <a:off x="6222982" y="2826692"/>
            <a:ext cx="164286" cy="1288109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3"/>
          <p:cNvSpPr txBox="1"/>
          <p:nvPr/>
        </p:nvSpPr>
        <p:spPr>
          <a:xfrm>
            <a:off x="6504727" y="4037826"/>
            <a:ext cx="1961093" cy="338554"/>
          </a:xfrm>
          <a:prstGeom prst="rect">
            <a:avLst/>
          </a:prstGeom>
          <a:noFill/>
          <a:ln cap="flat" cmpd="sng" w="2857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確認係數是否全為0</a:t>
            </a:r>
            <a:endParaRPr b="1" i="0" sz="16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1" name="Google Shape;251;p23"/>
          <p:cNvCxnSpPr/>
          <p:nvPr/>
        </p:nvCxnSpPr>
        <p:spPr>
          <a:xfrm>
            <a:off x="3064991" y="4259580"/>
            <a:ext cx="2947189" cy="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252" name="Google Shape;252;p23"/>
          <p:cNvCxnSpPr/>
          <p:nvPr/>
        </p:nvCxnSpPr>
        <p:spPr>
          <a:xfrm>
            <a:off x="3788891" y="3771051"/>
            <a:ext cx="1095529" cy="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cxnSp>
        <p:nvCxnSpPr>
          <p:cNvPr id="253" name="Google Shape;253;p23"/>
          <p:cNvCxnSpPr/>
          <p:nvPr/>
        </p:nvCxnSpPr>
        <p:spPr>
          <a:xfrm>
            <a:off x="3098405" y="2796212"/>
            <a:ext cx="1618375" cy="0"/>
          </a:xfrm>
          <a:prstGeom prst="straightConnector1">
            <a:avLst/>
          </a:prstGeom>
          <a:noFill/>
          <a:ln cap="flat" cmpd="sng" w="254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</p:cxnSp>
      <p:sp>
        <p:nvSpPr>
          <p:cNvPr id="254" name="Google Shape;254;p23"/>
          <p:cNvSpPr txBox="1"/>
          <p:nvPr/>
        </p:nvSpPr>
        <p:spPr>
          <a:xfrm>
            <a:off x="167379" y="909827"/>
            <a:ext cx="839229" cy="320358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參考解答</a:t>
            </a:r>
            <a:endParaRPr b="1" i="0" sz="5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60" name="Google Shape;26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24275" y="130264"/>
            <a:ext cx="4228568" cy="2612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4"/>
          <p:cNvPicPr preferRelativeResize="0"/>
          <p:nvPr/>
        </p:nvPicPr>
        <p:blipFill rotWithShape="1">
          <a:blip r:embed="rId4">
            <a:alphaModFix/>
          </a:blip>
          <a:srcRect b="0" l="630" r="409" t="0"/>
          <a:stretch/>
        </p:blipFill>
        <p:spPr>
          <a:xfrm>
            <a:off x="2324274" y="2743200"/>
            <a:ext cx="4228569" cy="2115682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4"/>
          <p:cNvSpPr/>
          <p:nvPr/>
        </p:nvSpPr>
        <p:spPr>
          <a:xfrm>
            <a:off x="2552700" y="716280"/>
            <a:ext cx="1531620" cy="175260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4"/>
          <p:cNvSpPr/>
          <p:nvPr/>
        </p:nvSpPr>
        <p:spPr>
          <a:xfrm>
            <a:off x="3261360" y="2263140"/>
            <a:ext cx="3086100" cy="175260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4"/>
          <p:cNvSpPr/>
          <p:nvPr/>
        </p:nvSpPr>
        <p:spPr>
          <a:xfrm>
            <a:off x="3261360" y="2880360"/>
            <a:ext cx="960120" cy="220980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4"/>
          <p:cNvSpPr txBox="1"/>
          <p:nvPr/>
        </p:nvSpPr>
        <p:spPr>
          <a:xfrm>
            <a:off x="6727928" y="1961346"/>
            <a:ext cx="1524000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讀取時順便紀錄最大次方項，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可省略從1000次開始查看的時間</a:t>
            </a:r>
            <a:endParaRPr/>
          </a:p>
        </p:txBody>
      </p:sp>
      <p:sp>
        <p:nvSpPr>
          <p:cNvPr id="266" name="Google Shape;266;p24"/>
          <p:cNvSpPr txBox="1"/>
          <p:nvPr/>
        </p:nvSpPr>
        <p:spPr>
          <a:xfrm>
            <a:off x="167379" y="909827"/>
            <a:ext cx="839229" cy="320358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參考解答</a:t>
            </a:r>
            <a:endParaRPr b="1" i="0" sz="5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2110775" y="1663809"/>
            <a:ext cx="5753065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　　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多項式的四則運算是國中二年級的基礎課程，而現今程式教育也納入國高中義務教育的項目，阿遠在學完程式與多項式後，決定寫出可以計算</a:t>
            </a: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兩個多項式相加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的程式，來驗證自己多項式的作業是否都有計算正確，請你協助他完成。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" name="Google Shape;55;p9"/>
          <p:cNvSpPr/>
          <p:nvPr/>
        </p:nvSpPr>
        <p:spPr>
          <a:xfrm>
            <a:off x="1447995" y="616149"/>
            <a:ext cx="7147305" cy="126669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4325" l="-938" r="0" t="-2403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b="0" i="0" lang="en-US" sz="1400" u="none" cap="none" strike="noStrike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56" name="Google Shape;56;p9"/>
          <p:cNvSpPr/>
          <p:nvPr/>
        </p:nvSpPr>
        <p:spPr>
          <a:xfrm>
            <a:off x="1447995" y="1882842"/>
            <a:ext cx="7010205" cy="10464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假設將兩多項式相加後，</a:t>
            </a:r>
            <a:r>
              <a:rPr b="0" i="0" lang="en-US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除去係數為0之項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後得到</a:t>
            </a:r>
            <a:r>
              <a:rPr b="0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Ｍ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項。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共輸出</a:t>
            </a:r>
            <a:r>
              <a:rPr b="0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行，每行輸出一個次方項，以</a:t>
            </a:r>
            <a:r>
              <a:rPr b="0" i="0" lang="en-US" sz="14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降冪方式排列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，對於每項輸出「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次方：係數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」。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若相加後</a:t>
            </a:r>
            <a:r>
              <a:rPr b="0" i="1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Ｍ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= 0，則輸出「NULL!」。</a:t>
            </a:r>
            <a:endParaRPr/>
          </a:p>
        </p:txBody>
      </p:sp>
      <p:graphicFrame>
        <p:nvGraphicFramePr>
          <p:cNvPr id="57" name="Google Shape;57;p9"/>
          <p:cNvGraphicFramePr/>
          <p:nvPr/>
        </p:nvGraphicFramePr>
        <p:xfrm>
          <a:off x="1739958" y="300228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{77818519-19EA-4911-A1E8-541447407EF9}</a:tableStyleId>
              </a:tblPr>
              <a:tblGrid>
                <a:gridCol w="1847075"/>
                <a:gridCol w="1297375"/>
              </a:tblGrid>
              <a:tr h="1404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b="0" i="0" sz="16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</a:t>
                      </a:r>
                      <a:r>
                        <a:rPr b="0" i="0" lang="en-US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</a:t>
                      </a: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6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</a:t>
                      </a:r>
                      <a:r>
                        <a:rPr b="0" i="0" lang="en-US" sz="16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b="0" i="0" sz="1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b="0" i="0" sz="16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</a:t>
                      </a:r>
                      <a:r>
                        <a:rPr b="0" i="0" lang="en-US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 </a:t>
                      </a:r>
                      <a:r>
                        <a:rPr b="0" i="0" lang="en-US" sz="16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-5 </a:t>
                      </a:r>
                      <a:r>
                        <a:rPr b="0" i="0" lang="en-US" sz="16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</a:t>
                      </a: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10</a:t>
                      </a: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6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r>
                        <a:rPr b="0" i="0" lang="en-US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-3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3:-2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1:-1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0:12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graphicFrame>
        <p:nvGraphicFramePr>
          <p:cNvPr id="58" name="Google Shape;58;p9"/>
          <p:cNvGraphicFramePr/>
          <p:nvPr/>
        </p:nvGraphicFramePr>
        <p:xfrm>
          <a:off x="5047038" y="2994660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{77818519-19EA-4911-A1E8-541447407EF9}</a:tableStyleId>
              </a:tblPr>
              <a:tblGrid>
                <a:gridCol w="1847075"/>
                <a:gridCol w="1289750"/>
              </a:tblGrid>
              <a:tr h="1404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b="0" i="0" sz="16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</a:t>
                      </a:r>
                      <a:r>
                        <a:rPr b="0" i="0" lang="en-US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</a:t>
                      </a:r>
                      <a:endParaRPr b="0" i="0" sz="1600" u="none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  <a:endParaRPr b="0" i="0" sz="16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</a:t>
                      </a:r>
                      <a:r>
                        <a:rPr b="0" i="0" lang="en-US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NULL!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4" name="Google Shape;64;p10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建立陣列、初始化</a:t>
            </a:r>
            <a:endParaRPr/>
          </a:p>
        </p:txBody>
      </p:sp>
      <p:graphicFrame>
        <p:nvGraphicFramePr>
          <p:cNvPr id="65" name="Google Shape;65;p10"/>
          <p:cNvGraphicFramePr/>
          <p:nvPr/>
        </p:nvGraphicFramePr>
        <p:xfrm>
          <a:off x="3520440" y="241173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{124A4916-DF44-4F57-8708-2D6C13CFDE38}</a:tableStyleId>
              </a:tblPr>
              <a:tblGrid>
                <a:gridCol w="461050"/>
                <a:gridCol w="461050"/>
                <a:gridCol w="461050"/>
                <a:gridCol w="461050"/>
                <a:gridCol w="461050"/>
                <a:gridCol w="461050"/>
                <a:gridCol w="461050"/>
                <a:gridCol w="666400"/>
              </a:tblGrid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3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4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...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1000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…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66" name="Google Shape;66;p10"/>
          <p:cNvSpPr txBox="1"/>
          <p:nvPr/>
        </p:nvSpPr>
        <p:spPr>
          <a:xfrm>
            <a:off x="2369820" y="2465070"/>
            <a:ext cx="11201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power(次方)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0"/>
          <p:cNvSpPr txBox="1"/>
          <p:nvPr/>
        </p:nvSpPr>
        <p:spPr>
          <a:xfrm>
            <a:off x="2004056" y="2872273"/>
            <a:ext cx="16002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coefficient(係數)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0"/>
          <p:cNvSpPr txBox="1"/>
          <p:nvPr/>
        </p:nvSpPr>
        <p:spPr>
          <a:xfrm>
            <a:off x="4404360" y="1912620"/>
            <a:ext cx="227838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預設每項的係數皆為0</a:t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" name="Google Shape;74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將數值讀入陣列存取</a:t>
            </a:r>
            <a:endParaRPr/>
          </a:p>
        </p:txBody>
      </p:sp>
      <p:graphicFrame>
        <p:nvGraphicFramePr>
          <p:cNvPr id="75" name="Google Shape;75;p11"/>
          <p:cNvGraphicFramePr/>
          <p:nvPr/>
        </p:nvGraphicFramePr>
        <p:xfrm>
          <a:off x="3954780" y="16192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{124A4916-DF44-4F57-8708-2D6C13CFDE38}</a:tableStyleId>
              </a:tblPr>
              <a:tblGrid>
                <a:gridCol w="461050"/>
                <a:gridCol w="461050"/>
                <a:gridCol w="461050"/>
                <a:gridCol w="461050"/>
                <a:gridCol w="461050"/>
                <a:gridCol w="461050"/>
                <a:gridCol w="461050"/>
                <a:gridCol w="666400"/>
              </a:tblGrid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accent1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chemeClr val="accent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3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4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...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1000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…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76" name="Google Shape;76;p11"/>
          <p:cNvSpPr txBox="1"/>
          <p:nvPr/>
        </p:nvSpPr>
        <p:spPr>
          <a:xfrm>
            <a:off x="2804160" y="1672590"/>
            <a:ext cx="11201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power(次方)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1"/>
          <p:cNvSpPr txBox="1"/>
          <p:nvPr/>
        </p:nvSpPr>
        <p:spPr>
          <a:xfrm>
            <a:off x="2438396" y="2079793"/>
            <a:ext cx="16002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coefficient(係數)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8" name="Google Shape;78;p11"/>
          <p:cNvGraphicFramePr/>
          <p:nvPr/>
        </p:nvGraphicFramePr>
        <p:xfrm>
          <a:off x="2001017" y="2755931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{77818519-19EA-4911-A1E8-541447407EF9}</a:tableStyleId>
              </a:tblPr>
              <a:tblGrid>
                <a:gridCol w="1847075"/>
              </a:tblGrid>
              <a:tr h="1404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sng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</a:t>
                      </a:r>
                      <a:r>
                        <a:rPr b="0" i="0" lang="en-US" sz="1600" u="sng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 </a:t>
                      </a: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3 1 0 2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1 -1 2 -5 0 10 3 -3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79" name="Google Shape;79;p11"/>
          <p:cNvSpPr txBox="1"/>
          <p:nvPr/>
        </p:nvSpPr>
        <p:spPr>
          <a:xfrm>
            <a:off x="4849337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+5</a:t>
            </a:r>
            <a:endParaRPr b="0" i="0" sz="20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1"/>
          <p:cNvSpPr txBox="1"/>
          <p:nvPr/>
        </p:nvSpPr>
        <p:spPr>
          <a:xfrm>
            <a:off x="388620" y="3171221"/>
            <a:ext cx="161239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讀入第一個多項式</a:t>
            </a:r>
            <a:endParaRPr/>
          </a:p>
        </p:txBody>
      </p:sp>
      <p:sp>
        <p:nvSpPr>
          <p:cNvPr id="81" name="Google Shape;81;p11"/>
          <p:cNvSpPr/>
          <p:nvPr/>
        </p:nvSpPr>
        <p:spPr>
          <a:xfrm>
            <a:off x="2001017" y="2979420"/>
            <a:ext cx="1427983" cy="571500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7" name="Google Shape;87;p1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將數值讀入陣列存取</a:t>
            </a:r>
            <a:endParaRPr/>
          </a:p>
        </p:txBody>
      </p:sp>
      <p:graphicFrame>
        <p:nvGraphicFramePr>
          <p:cNvPr id="88" name="Google Shape;88;p12"/>
          <p:cNvGraphicFramePr/>
          <p:nvPr/>
        </p:nvGraphicFramePr>
        <p:xfrm>
          <a:off x="3954780" y="16192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{124A4916-DF44-4F57-8708-2D6C13CFDE38}</a:tableStyleId>
              </a:tblPr>
              <a:tblGrid>
                <a:gridCol w="461050"/>
                <a:gridCol w="461050"/>
                <a:gridCol w="461050"/>
                <a:gridCol w="461050"/>
                <a:gridCol w="461050"/>
                <a:gridCol w="461050"/>
                <a:gridCol w="461050"/>
                <a:gridCol w="666400"/>
              </a:tblGrid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0070C0"/>
                          </a:solidFill>
                        </a:rPr>
                        <a:t>3</a:t>
                      </a:r>
                      <a:endParaRPr sz="18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4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...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1000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…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89" name="Google Shape;89;p12"/>
          <p:cNvSpPr txBox="1"/>
          <p:nvPr/>
        </p:nvSpPr>
        <p:spPr>
          <a:xfrm>
            <a:off x="2804160" y="1672590"/>
            <a:ext cx="11201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power(次方)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2"/>
          <p:cNvSpPr txBox="1"/>
          <p:nvPr/>
        </p:nvSpPr>
        <p:spPr>
          <a:xfrm>
            <a:off x="2438396" y="2079793"/>
            <a:ext cx="16002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coefficient(係數)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1" name="Google Shape;91;p12"/>
          <p:cNvGraphicFramePr/>
          <p:nvPr/>
        </p:nvGraphicFramePr>
        <p:xfrm>
          <a:off x="2001017" y="2755931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{77818519-19EA-4911-A1E8-541447407EF9}</a:tableStyleId>
              </a:tblPr>
              <a:tblGrid>
                <a:gridCol w="1847075"/>
              </a:tblGrid>
              <a:tr h="1404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2 5</a:t>
                      </a:r>
                      <a:r>
                        <a:rPr b="0" i="0" lang="en-US" sz="1600" u="sng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3 </a:t>
                      </a:r>
                      <a:r>
                        <a:rPr b="0" i="0" lang="en-US" sz="1600" u="sng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</a:t>
                      </a: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0 2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1 -1 2 -5 0 10 3 -3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92" name="Google Shape;92;p12"/>
          <p:cNvSpPr txBox="1"/>
          <p:nvPr/>
        </p:nvSpPr>
        <p:spPr>
          <a:xfrm>
            <a:off x="5359877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+1</a:t>
            </a:r>
            <a:endParaRPr b="0" i="0" sz="20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2"/>
          <p:cNvSpPr txBox="1"/>
          <p:nvPr/>
        </p:nvSpPr>
        <p:spPr>
          <a:xfrm>
            <a:off x="4849337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+5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2"/>
          <p:cNvSpPr txBox="1"/>
          <p:nvPr/>
        </p:nvSpPr>
        <p:spPr>
          <a:xfrm>
            <a:off x="388620" y="3171221"/>
            <a:ext cx="161239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讀入第一個多項式</a:t>
            </a:r>
            <a:endParaRPr/>
          </a:p>
        </p:txBody>
      </p:sp>
      <p:sp>
        <p:nvSpPr>
          <p:cNvPr id="95" name="Google Shape;95;p12"/>
          <p:cNvSpPr/>
          <p:nvPr/>
        </p:nvSpPr>
        <p:spPr>
          <a:xfrm>
            <a:off x="2001017" y="2979420"/>
            <a:ext cx="1427983" cy="571500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1" name="Google Shape;101;p1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將數值讀入陣列存取</a:t>
            </a:r>
            <a:endParaRPr/>
          </a:p>
        </p:txBody>
      </p:sp>
      <p:graphicFrame>
        <p:nvGraphicFramePr>
          <p:cNvPr id="102" name="Google Shape;102;p13"/>
          <p:cNvGraphicFramePr/>
          <p:nvPr/>
        </p:nvGraphicFramePr>
        <p:xfrm>
          <a:off x="3954780" y="16192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{124A4916-DF44-4F57-8708-2D6C13CFDE38}</a:tableStyleId>
              </a:tblPr>
              <a:tblGrid>
                <a:gridCol w="461050"/>
                <a:gridCol w="461050"/>
                <a:gridCol w="461050"/>
                <a:gridCol w="461050"/>
                <a:gridCol w="461050"/>
                <a:gridCol w="461050"/>
                <a:gridCol w="461050"/>
                <a:gridCol w="666400"/>
              </a:tblGrid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0070C0"/>
                          </a:solidFill>
                        </a:rPr>
                        <a:t>0</a:t>
                      </a:r>
                      <a:endParaRPr sz="18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3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4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...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1000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…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103" name="Google Shape;103;p13"/>
          <p:cNvSpPr txBox="1"/>
          <p:nvPr/>
        </p:nvSpPr>
        <p:spPr>
          <a:xfrm>
            <a:off x="2804160" y="1672590"/>
            <a:ext cx="11201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power(次方)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3"/>
          <p:cNvSpPr txBox="1"/>
          <p:nvPr/>
        </p:nvSpPr>
        <p:spPr>
          <a:xfrm>
            <a:off x="2438396" y="2079793"/>
            <a:ext cx="16002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coefficient(係數)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05" name="Google Shape;105;p13"/>
          <p:cNvGraphicFramePr/>
          <p:nvPr/>
        </p:nvGraphicFramePr>
        <p:xfrm>
          <a:off x="2001017" y="2755931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{77818519-19EA-4911-A1E8-541447407EF9}</a:tableStyleId>
              </a:tblPr>
              <a:tblGrid>
                <a:gridCol w="1847075"/>
              </a:tblGrid>
              <a:tr h="1404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2 5 3 1</a:t>
                      </a:r>
                      <a:r>
                        <a:rPr b="0" i="0" lang="en-US" sz="1600" u="sng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0</a:t>
                      </a:r>
                      <a:r>
                        <a:rPr b="0" i="0" lang="en-US" sz="1600" u="sng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2</a:t>
                      </a:r>
                      <a:endParaRPr b="0" i="0" sz="1600" u="sng" cap="none" strike="noStrike">
                        <a:solidFill>
                          <a:srgbClr val="00B05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1 -1 2 -5 0 10 3 -3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106" name="Google Shape;106;p13"/>
          <p:cNvSpPr txBox="1"/>
          <p:nvPr/>
        </p:nvSpPr>
        <p:spPr>
          <a:xfrm>
            <a:off x="3954780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+2</a:t>
            </a:r>
            <a:endParaRPr b="0" i="0" sz="20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3"/>
          <p:cNvSpPr txBox="1"/>
          <p:nvPr/>
        </p:nvSpPr>
        <p:spPr>
          <a:xfrm>
            <a:off x="5359877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+1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3"/>
          <p:cNvSpPr txBox="1"/>
          <p:nvPr/>
        </p:nvSpPr>
        <p:spPr>
          <a:xfrm>
            <a:off x="4849337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+5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3"/>
          <p:cNvSpPr txBox="1"/>
          <p:nvPr/>
        </p:nvSpPr>
        <p:spPr>
          <a:xfrm>
            <a:off x="388620" y="3171221"/>
            <a:ext cx="161239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讀入第一個多項式</a:t>
            </a:r>
            <a:endParaRPr/>
          </a:p>
        </p:txBody>
      </p:sp>
      <p:sp>
        <p:nvSpPr>
          <p:cNvPr id="110" name="Google Shape;110;p13"/>
          <p:cNvSpPr/>
          <p:nvPr/>
        </p:nvSpPr>
        <p:spPr>
          <a:xfrm>
            <a:off x="2001017" y="2979420"/>
            <a:ext cx="1427983" cy="571500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6" name="Google Shape;116;p14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將數值讀入陣列存取</a:t>
            </a:r>
            <a:endParaRPr/>
          </a:p>
        </p:txBody>
      </p:sp>
      <p:graphicFrame>
        <p:nvGraphicFramePr>
          <p:cNvPr id="117" name="Google Shape;117;p14"/>
          <p:cNvGraphicFramePr/>
          <p:nvPr/>
        </p:nvGraphicFramePr>
        <p:xfrm>
          <a:off x="3954780" y="16192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{124A4916-DF44-4F57-8708-2D6C13CFDE38}</a:tableStyleId>
              </a:tblPr>
              <a:tblGrid>
                <a:gridCol w="461050"/>
                <a:gridCol w="461050"/>
                <a:gridCol w="461050"/>
                <a:gridCol w="461050"/>
                <a:gridCol w="461050"/>
                <a:gridCol w="461050"/>
                <a:gridCol w="461050"/>
                <a:gridCol w="666400"/>
              </a:tblGrid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0070C0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3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4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...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1000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…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118" name="Google Shape;118;p14"/>
          <p:cNvSpPr txBox="1"/>
          <p:nvPr/>
        </p:nvSpPr>
        <p:spPr>
          <a:xfrm>
            <a:off x="2804160" y="1672590"/>
            <a:ext cx="11201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power(次方)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4"/>
          <p:cNvSpPr txBox="1"/>
          <p:nvPr/>
        </p:nvSpPr>
        <p:spPr>
          <a:xfrm>
            <a:off x="2438396" y="2079793"/>
            <a:ext cx="16002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coefficient(係數)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0" name="Google Shape;120;p14"/>
          <p:cNvGraphicFramePr/>
          <p:nvPr/>
        </p:nvGraphicFramePr>
        <p:xfrm>
          <a:off x="2001017" y="2755931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{77818519-19EA-4911-A1E8-541447407EF9}</a:tableStyleId>
              </a:tblPr>
              <a:tblGrid>
                <a:gridCol w="1847075"/>
              </a:tblGrid>
              <a:tr h="1404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2 5 3 1 0 2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sng" cap="none" strike="noStrike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</a:t>
                      </a:r>
                      <a:r>
                        <a:rPr b="0" i="0" lang="en-US" sz="1600" u="sng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-1 </a:t>
                      </a: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2 -5 0 10 3 -3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121" name="Google Shape;121;p14"/>
          <p:cNvSpPr txBox="1"/>
          <p:nvPr/>
        </p:nvSpPr>
        <p:spPr>
          <a:xfrm>
            <a:off x="4437857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-1</a:t>
            </a:r>
            <a:endParaRPr b="0" i="0" sz="20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4"/>
          <p:cNvSpPr txBox="1"/>
          <p:nvPr/>
        </p:nvSpPr>
        <p:spPr>
          <a:xfrm>
            <a:off x="388620" y="3689381"/>
            <a:ext cx="161239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讀入第二個多項式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4"/>
          <p:cNvSpPr/>
          <p:nvPr/>
        </p:nvSpPr>
        <p:spPr>
          <a:xfrm>
            <a:off x="2001017" y="3497580"/>
            <a:ext cx="1763263" cy="571500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4"/>
          <p:cNvSpPr txBox="1"/>
          <p:nvPr/>
        </p:nvSpPr>
        <p:spPr>
          <a:xfrm>
            <a:off x="3954780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+2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4"/>
          <p:cNvSpPr txBox="1"/>
          <p:nvPr/>
        </p:nvSpPr>
        <p:spPr>
          <a:xfrm>
            <a:off x="5359877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+1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4"/>
          <p:cNvSpPr txBox="1"/>
          <p:nvPr/>
        </p:nvSpPr>
        <p:spPr>
          <a:xfrm>
            <a:off x="4849337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+5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2" name="Google Shape;132;p1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將數值讀入陣列存取</a:t>
            </a:r>
            <a:endParaRPr/>
          </a:p>
        </p:txBody>
      </p:sp>
      <p:graphicFrame>
        <p:nvGraphicFramePr>
          <p:cNvPr id="133" name="Google Shape;133;p15"/>
          <p:cNvGraphicFramePr/>
          <p:nvPr/>
        </p:nvGraphicFramePr>
        <p:xfrm>
          <a:off x="3954780" y="161925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{124A4916-DF44-4F57-8708-2D6C13CFDE38}</a:tableStyleId>
              </a:tblPr>
              <a:tblGrid>
                <a:gridCol w="461050"/>
                <a:gridCol w="461050"/>
                <a:gridCol w="461050"/>
                <a:gridCol w="461050"/>
                <a:gridCol w="461050"/>
                <a:gridCol w="461050"/>
                <a:gridCol w="461050"/>
                <a:gridCol w="666400"/>
              </a:tblGrid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chemeClr val="dk1"/>
                          </a:solidFill>
                        </a:rPr>
                        <a:t>1</a:t>
                      </a:r>
                      <a:endParaRPr sz="1800" u="none" cap="none" strike="noStrike">
                        <a:solidFill>
                          <a:schemeClr val="dk1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>
                          <a:solidFill>
                            <a:srgbClr val="0070C0"/>
                          </a:solidFill>
                        </a:rPr>
                        <a:t>2</a:t>
                      </a:r>
                      <a:endParaRPr sz="1800" u="none" cap="none" strike="noStrike">
                        <a:solidFill>
                          <a:srgbClr val="0070C0"/>
                        </a:solidFill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3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4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5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...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cap="none" strike="noStrike"/>
                        <a:t>1000</a:t>
                      </a:r>
                      <a:endParaRPr sz="1600" u="none" cap="none" strike="noStrike"/>
                    </a:p>
                  </a:txBody>
                  <a:tcPr marT="45725" marB="45725" marR="91450" marL="91450" anchor="ctr"/>
                </a:tc>
              </a:tr>
              <a:tr h="414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2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-1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1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…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0</a:t>
                      </a:r>
                      <a:endParaRPr sz="1800" u="none" cap="none" strike="noStrike"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134" name="Google Shape;134;p15"/>
          <p:cNvSpPr txBox="1"/>
          <p:nvPr/>
        </p:nvSpPr>
        <p:spPr>
          <a:xfrm>
            <a:off x="2804160" y="1672590"/>
            <a:ext cx="11201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power(次方)</a:t>
            </a:r>
            <a:endParaRPr b="1" i="0" sz="14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15"/>
          <p:cNvSpPr txBox="1"/>
          <p:nvPr/>
        </p:nvSpPr>
        <p:spPr>
          <a:xfrm>
            <a:off x="2438396" y="2079793"/>
            <a:ext cx="16002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coefficient(係數)</a:t>
            </a:r>
            <a:endParaRPr b="1" i="0" sz="14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6" name="Google Shape;136;p15"/>
          <p:cNvGraphicFramePr/>
          <p:nvPr/>
        </p:nvGraphicFramePr>
        <p:xfrm>
          <a:off x="2001017" y="2755931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{77818519-19EA-4911-A1E8-541447407EF9}</a:tableStyleId>
              </a:tblPr>
              <a:tblGrid>
                <a:gridCol w="1847075"/>
              </a:tblGrid>
              <a:tr h="1404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2 5 3 1 0 2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</a:t>
                      </a:r>
                      <a:endParaRPr b="0" i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1 -1 </a:t>
                      </a:r>
                      <a:r>
                        <a:rPr b="0" i="0" lang="en-US" sz="1600" u="sng" cap="none" strike="noStrike">
                          <a:solidFill>
                            <a:schemeClr val="accen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</a:t>
                      </a:r>
                      <a:r>
                        <a:rPr b="0" i="0" lang="en-US" sz="1600" u="sng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-5</a:t>
                      </a:r>
                      <a:r>
                        <a:rPr b="0" i="0" lang="en-US" sz="1600" u="none" cap="none" strike="noStrike">
                          <a:solidFill>
                            <a:srgbClr val="00B05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b="0" i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 10 3 -3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0" i="0" sz="14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137" name="Google Shape;137;p15"/>
          <p:cNvSpPr txBox="1"/>
          <p:nvPr/>
        </p:nvSpPr>
        <p:spPr>
          <a:xfrm>
            <a:off x="4437857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-1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5"/>
          <p:cNvSpPr txBox="1"/>
          <p:nvPr/>
        </p:nvSpPr>
        <p:spPr>
          <a:xfrm>
            <a:off x="3954780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+2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5"/>
          <p:cNvSpPr txBox="1"/>
          <p:nvPr/>
        </p:nvSpPr>
        <p:spPr>
          <a:xfrm>
            <a:off x="5359877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+1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15"/>
          <p:cNvSpPr txBox="1"/>
          <p:nvPr/>
        </p:nvSpPr>
        <p:spPr>
          <a:xfrm>
            <a:off x="4849337" y="249488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+5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5"/>
          <p:cNvSpPr txBox="1"/>
          <p:nvPr/>
        </p:nvSpPr>
        <p:spPr>
          <a:xfrm>
            <a:off x="4898867" y="2814926"/>
            <a:ext cx="62483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-5</a:t>
            </a:r>
            <a:endParaRPr b="0" i="0" sz="20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5"/>
          <p:cNvSpPr txBox="1"/>
          <p:nvPr/>
        </p:nvSpPr>
        <p:spPr>
          <a:xfrm>
            <a:off x="388620" y="3689381"/>
            <a:ext cx="161239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讀入第二個多項式</a:t>
            </a:r>
            <a:endParaRPr b="1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5"/>
          <p:cNvSpPr/>
          <p:nvPr/>
        </p:nvSpPr>
        <p:spPr>
          <a:xfrm>
            <a:off x="2001017" y="3497580"/>
            <a:ext cx="1763263" cy="571500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