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Tino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CCC469E-0C7D-4D45-A938-15130D7E6B2D}">
  <a:tblStyle styleId="{7CCC469E-0C7D-4D45-A938-15130D7E6B2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.fntdata"/><Relationship Id="rId11" Type="http://schemas.openxmlformats.org/officeDocument/2006/relationships/slide" Target="slides/slide6.xml"/><Relationship Id="rId22" Type="http://schemas.openxmlformats.org/officeDocument/2006/relationships/font" Target="fonts/Tinos-boldItalic.fntdata"/><Relationship Id="rId10" Type="http://schemas.openxmlformats.org/officeDocument/2006/relationships/slide" Target="slides/slide5.xml"/><Relationship Id="rId21" Type="http://schemas.openxmlformats.org/officeDocument/2006/relationships/font" Target="fonts/Tino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解題-密碼產生器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178733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1837" y="1172479"/>
            <a:ext cx="2637521" cy="2637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2" name="Google Shape;112;p16"/>
          <p:cNvPicPr preferRelativeResize="0"/>
          <p:nvPr/>
        </p:nvPicPr>
        <p:blipFill rotWithShape="1">
          <a:blip r:embed="rId3">
            <a:alphaModFix/>
          </a:blip>
          <a:srcRect b="592" l="0" r="0" t="444"/>
          <a:stretch/>
        </p:blipFill>
        <p:spPr>
          <a:xfrm>
            <a:off x="2091715" y="144338"/>
            <a:ext cx="5177765" cy="460556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6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7424947" y="617220"/>
            <a:ext cx="929640" cy="92202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 b="1857" l="0" r="0" t="0"/>
          <a:stretch/>
        </p:blipFill>
        <p:spPr>
          <a:xfrm>
            <a:off x="2309812" y="700087"/>
            <a:ext cx="4524375" cy="367379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7424947" y="617220"/>
            <a:ext cx="929640" cy="92202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p18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9" name="Google Shape;129;p18"/>
          <p:cNvSpPr/>
          <p:nvPr/>
        </p:nvSpPr>
        <p:spPr>
          <a:xfrm>
            <a:off x="7424947" y="617220"/>
            <a:ext cx="929640" cy="92202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 rotWithShape="1">
          <a:blip r:embed="rId3">
            <a:alphaModFix/>
          </a:blip>
          <a:srcRect b="0" l="517" r="0" t="0"/>
          <a:stretch/>
        </p:blipFill>
        <p:spPr>
          <a:xfrm>
            <a:off x="2449915" y="152400"/>
            <a:ext cx="4188593" cy="4656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19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7424947" y="617220"/>
            <a:ext cx="929640" cy="92202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13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033" y="1846897"/>
            <a:ext cx="6803708" cy="167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492194" y="1663809"/>
            <a:ext cx="6812723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科學家為了確保機密資料的安全，將資料鎖在一個特製的電子保險箱裡面，此電子保險箱由特殊金屬材料所製成，目前世界上所有已知的方法都無法將其破壞，也就是說，若要取得裡面的機密資料，必須要有保險箱的四位數密碼才行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而密碼的產生方式如下，先隨機給定六個數字P、Q、R、A0、A1、N，密碼產生公式為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baseline="-2500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＝P*A</a:t>
            </a:r>
            <a:r>
              <a:rPr b="1" baseline="-2500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N-1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＋ Q*A</a:t>
            </a:r>
            <a:r>
              <a:rPr b="1" baseline="-2500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N-2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＋ R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的值mod 10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的結果即為密碼。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14037" y="831960"/>
            <a:ext cx="6642851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輸入只有一列共六個正整數P、Q、R、A0、A1、N（1 ≤ P、Q、R、A0、A1 ≤ 9999、1 ≤ N ≤ 2</a:t>
            </a:r>
            <a:r>
              <a:rPr b="0" baseline="3000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），如題目敘述所示。 </a:t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14037" y="1831550"/>
            <a:ext cx="696530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對每筆測試資料請輸出一個密碼，若得出的結果不足四位數請在前面補0。</a:t>
            </a:r>
            <a:endParaRPr/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2774714" y="266562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{7CCC469E-0C7D-4D45-A938-15130D7E6B2D}</a:tableStyleId>
              </a:tblPr>
              <a:tblGrid>
                <a:gridCol w="2498625"/>
                <a:gridCol w="1913350"/>
              </a:tblGrid>
              <a:tr h="755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輸入範例１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1 2 3 4 5 1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輸出範例１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0005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  <a:tr h="740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輸入範例２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32 45 36 925 147 18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輸出範例２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2845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1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矩陣建構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1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矩陣快速冪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56083" y="1244028"/>
            <a:ext cx="2636397" cy="2636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" name="Google Shape;72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矩陣建構</a:t>
            </a:r>
            <a:endParaRPr/>
          </a:p>
        </p:txBody>
      </p:sp>
      <p:sp>
        <p:nvSpPr>
          <p:cNvPr id="73" name="Google Shape;73;p11"/>
          <p:cNvSpPr txBox="1"/>
          <p:nvPr/>
        </p:nvSpPr>
        <p:spPr>
          <a:xfrm>
            <a:off x="1778303" y="1419275"/>
            <a:ext cx="6512769" cy="502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遞迴式為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＝P*A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N-1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＋ Q*A</a:t>
            </a:r>
            <a:r>
              <a:rPr b="1" baseline="-25000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N-2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＋ R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，因此我們可以得到以下矩陣乘法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baseline="-2500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11"/>
          <p:cNvPicPr preferRelativeResize="0"/>
          <p:nvPr/>
        </p:nvPicPr>
        <p:blipFill rotWithShape="1">
          <a:blip r:embed="rId3">
            <a:alphaModFix/>
          </a:blip>
          <a:srcRect b="6880" l="0" r="0" t="0"/>
          <a:stretch/>
        </p:blipFill>
        <p:spPr>
          <a:xfrm>
            <a:off x="2097549" y="1862993"/>
            <a:ext cx="5534051" cy="2381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矩陣建構</a:t>
            </a:r>
            <a:endParaRPr/>
          </a:p>
        </p:txBody>
      </p:sp>
      <p:sp>
        <p:nvSpPr>
          <p:cNvPr id="81" name="Google Shape;81;p12"/>
          <p:cNvSpPr txBox="1"/>
          <p:nvPr/>
        </p:nvSpPr>
        <p:spPr>
          <a:xfrm>
            <a:off x="1778303" y="1419275"/>
            <a:ext cx="65127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因此</a:t>
            </a:r>
            <a:endParaRPr b="0" baseline="-2500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12"/>
          <p:cNvPicPr preferRelativeResize="0"/>
          <p:nvPr/>
        </p:nvPicPr>
        <p:blipFill rotWithShape="1">
          <a:blip r:embed="rId3">
            <a:alphaModFix/>
          </a:blip>
          <a:srcRect b="12706" l="0" r="0" t="2278"/>
          <a:stretch/>
        </p:blipFill>
        <p:spPr>
          <a:xfrm>
            <a:off x="2031421" y="1757829"/>
            <a:ext cx="6006531" cy="2598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" name="Google Shape;88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矩陣建構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1778303" y="1419275"/>
            <a:ext cx="65127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我們只要建構前面的3x3矩陣M，並把它連乘N-1次，就可以得到答案了。</a:t>
            </a:r>
            <a:endParaRPr b="0" baseline="-2500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15252" l="0" r="0" t="4077"/>
          <a:stretch/>
        </p:blipFill>
        <p:spPr>
          <a:xfrm>
            <a:off x="2431051" y="1866899"/>
            <a:ext cx="5204189" cy="2383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矩陣快速冪</a:t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2125838" y="1969900"/>
            <a:ext cx="547747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因最多需連乘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60 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- 1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次，因此無法一個一個慢慢乘，必須使用</a:t>
            </a:r>
            <a:r>
              <a:rPr b="1" i="0" lang="en-US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矩陣快速冪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求解，時間複雜度為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O(log N)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b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假設 N = 126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則需計算 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125  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M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64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32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矩陣快速冪</a:t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1692947" y="1526852"/>
            <a:ext cx="6662850" cy="2472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125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M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64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32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baseline="3000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計算方式如下：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2468880" y="2339061"/>
            <a:ext cx="1971885" cy="176784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64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=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32 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32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32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=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=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 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x 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b="1" baseline="30000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=M x M</a:t>
            </a:r>
            <a:endParaRPr/>
          </a:p>
        </p:txBody>
      </p:sp>
      <p:sp>
        <p:nvSpPr>
          <p:cNvPr id="106" name="Google Shape;106;p15"/>
          <p:cNvSpPr/>
          <p:nvPr/>
        </p:nvSpPr>
        <p:spPr>
          <a:xfrm>
            <a:off x="5123847" y="2899815"/>
            <a:ext cx="2723823" cy="646331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因此只需要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6次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即可算出所有需要的值。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