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embeddedFontLst>
    <p:embeddedFont>
      <p:font typeface="Tinos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23A75FA-D090-4A63-9932-615032155DCC}">
  <a:tblStyle styleId="{023A75FA-D090-4A63-9932-615032155DC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Tinos-regular.fntdata"/><Relationship Id="rId14" Type="http://schemas.openxmlformats.org/officeDocument/2006/relationships/slide" Target="slides/slide8.xml"/><Relationship Id="rId17" Type="http://schemas.openxmlformats.org/officeDocument/2006/relationships/font" Target="fonts/Tinos-italic.fntdata"/><Relationship Id="rId16" Type="http://schemas.openxmlformats.org/officeDocument/2006/relationships/font" Target="fonts/Tinos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8" Type="http://schemas.openxmlformats.org/officeDocument/2006/relationships/font" Target="fonts/Tinos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" name="Google Shape;3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" name="Google Shape;3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0" name="Google Shape;20;p4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4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6.jp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zh-TW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hyperlink" Target="http://www.flaticon.com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idx="4294967295" type="ctrTitle"/>
          </p:nvPr>
        </p:nvSpPr>
        <p:spPr>
          <a:xfrm>
            <a:off x="1552698" y="1859594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zh-TW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zh-TW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解題-字母排序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5" name="Google Shape;35;p6"/>
          <p:cNvSpPr/>
          <p:nvPr/>
        </p:nvSpPr>
        <p:spPr>
          <a:xfrm>
            <a:off x="4386825" y="4178733"/>
            <a:ext cx="41056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鄭\Desktop\bricks.png" id="36" name="Google Shape;36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03555" y="1414707"/>
            <a:ext cx="2314086" cy="2314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2" name="Google Shape;42;p7"/>
          <p:cNvSpPr txBox="1"/>
          <p:nvPr/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3" name="Google Shape;43;p7"/>
          <p:cNvSpPr/>
          <p:nvPr/>
        </p:nvSpPr>
        <p:spPr>
          <a:xfrm>
            <a:off x="1643743" y="715917"/>
            <a:ext cx="6553199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zh-TW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小蕭的老師出了一道題目，要求他</a:t>
            </a:r>
            <a:r>
              <a:rPr b="1" i="0" lang="zh-TW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對一個字串進行字母排序，並且抽問他某些位置上的字母為何</a:t>
            </a:r>
            <a:r>
              <a:rPr b="0" i="0" lang="zh-TW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。因為按照A, B, C, …, Y, Z 的順序對小蕭來說太容易了，所以老師還</a:t>
            </a:r>
            <a:r>
              <a:rPr b="1" i="0" lang="zh-TW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特別自定了字母的順序規則</a:t>
            </a:r>
            <a:r>
              <a:rPr b="0" i="0" lang="zh-TW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。小蕭需要你的幫助，撰寫一個程式來快速回答老師的抽問。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7"/>
          <p:cNvSpPr/>
          <p:nvPr/>
        </p:nvSpPr>
        <p:spPr>
          <a:xfrm>
            <a:off x="1643743" y="4017413"/>
            <a:ext cx="350448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zh-TW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鄭\Desktop\icon.png" id="45" name="Google Shape;4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73616" y="2506978"/>
            <a:ext cx="1947119" cy="1947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1" name="Google Shape;51;p8"/>
          <p:cNvSpPr/>
          <p:nvPr/>
        </p:nvSpPr>
        <p:spPr>
          <a:xfrm>
            <a:off x="1659279" y="809270"/>
            <a:ext cx="6642851" cy="15388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第一行為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老師自定的字母排序規則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，包含</a:t>
            </a:r>
            <a:r>
              <a:rPr b="1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(0 &lt; </a:t>
            </a:r>
            <a:r>
              <a:rPr b="1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≤ 26) 個不重複的大寫英文字母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。第二行為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待排序的字串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，包含 </a:t>
            </a:r>
            <a:r>
              <a:rPr b="1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(1 ≤ </a:t>
            </a:r>
            <a:r>
              <a:rPr b="1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≤ 5×10</a:t>
            </a:r>
            <a:r>
              <a:rPr b="1" baseline="3000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個大寫英文字母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。第三行有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一個正整數 </a:t>
            </a:r>
            <a:r>
              <a:rPr b="1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，接著 </a:t>
            </a:r>
            <a:r>
              <a:rPr b="0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 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列為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抽問的字母位置</a:t>
            </a:r>
            <a:r>
              <a:rPr b="0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（1 ≤ </a:t>
            </a:r>
            <a:r>
              <a:rPr b="0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 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≤ </a:t>
            </a:r>
            <a:r>
              <a:rPr b="0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）。</a:t>
            </a:r>
            <a:endParaRPr/>
          </a:p>
        </p:txBody>
      </p:sp>
      <p:sp>
        <p:nvSpPr>
          <p:cNvPr id="52" name="Google Shape;52;p8"/>
          <p:cNvSpPr/>
          <p:nvPr/>
        </p:nvSpPr>
        <p:spPr>
          <a:xfrm>
            <a:off x="1659279" y="2404639"/>
            <a:ext cx="3350711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對每筆資料請輸出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列，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每列為</a:t>
            </a:r>
            <a:r>
              <a:rPr b="1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該位置上之大寫字母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</p:txBody>
      </p:sp>
      <p:graphicFrame>
        <p:nvGraphicFramePr>
          <p:cNvPr id="53" name="Google Shape;53;p8"/>
          <p:cNvGraphicFramePr/>
          <p:nvPr/>
        </p:nvGraphicFramePr>
        <p:xfrm>
          <a:off x="5419859" y="2604055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{023A75FA-D090-4A63-9932-615032155DCC}</a:tableStyleId>
              </a:tblPr>
              <a:tblGrid>
                <a:gridCol w="1368050"/>
                <a:gridCol w="1342550"/>
              </a:tblGrid>
              <a:tr h="941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CBA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ABCABCABC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8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Microsoft JhengHei"/>
                        <a:buNone/>
                      </a:pPr>
                      <a:r>
                        <a:rPr lang="zh-TW" sz="1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C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Microsoft JhengHei"/>
                        <a:buNone/>
                      </a:pPr>
                      <a:r>
                        <a:rPr lang="zh-TW" sz="1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C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Microsoft JhengHei"/>
                        <a:buNone/>
                      </a:pPr>
                      <a:r>
                        <a:rPr lang="zh-TW" sz="1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B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Microsoft JhengHei"/>
                        <a:buNone/>
                      </a:pPr>
                      <a:r>
                        <a:rPr lang="zh-TW" sz="1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A</a:t>
                      </a:r>
                      <a:endParaRPr sz="14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pic>
        <p:nvPicPr>
          <p:cNvPr descr="C:\Users\鄭\Desktop\TOI推廣\11-13\207982.png" id="54" name="Google Shape;5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2412" y="3451079"/>
            <a:ext cx="891863" cy="89186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8"/>
          <p:cNvSpPr/>
          <p:nvPr/>
        </p:nvSpPr>
        <p:spPr>
          <a:xfrm>
            <a:off x="4919327" y="571141"/>
            <a:ext cx="350448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zh-TW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idx="4294967295" type="ctrTitle"/>
          </p:nvPr>
        </p:nvSpPr>
        <p:spPr>
          <a:xfrm>
            <a:off x="4893957" y="610886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zh-TW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1" name="Google Shape;61;p9"/>
          <p:cNvSpPr txBox="1"/>
          <p:nvPr>
            <p:ph idx="1" type="subTitle"/>
          </p:nvPr>
        </p:nvSpPr>
        <p:spPr>
          <a:xfrm>
            <a:off x="4893957" y="1636940"/>
            <a:ext cx="3234300" cy="23706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3636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Microsoft JhengHei"/>
              <a:buNone/>
            </a:pPr>
            <a:r>
              <a:rPr b="1" i="0" lang="zh-TW" sz="2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重點一    </a:t>
            </a:r>
            <a:endParaRPr b="1" i="0" sz="22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1" i="0" lang="zh-TW" sz="1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map資料結構</a:t>
            </a:r>
            <a:endParaRPr b="1" i="0" sz="1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3636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Microsoft JhengHei"/>
              <a:buNone/>
            </a:pPr>
            <a:r>
              <a:rPr b="1" i="0" lang="zh-TW" sz="2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重點二</a:t>
            </a:r>
            <a:endParaRPr b="1" i="0" sz="22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icrosoft JhengHei"/>
              <a:buNone/>
            </a:pP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1" i="0" lang="zh-TW" sz="1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counting sort</a:t>
            </a:r>
            <a:endParaRPr/>
          </a:p>
          <a:p>
            <a:pPr indent="-357188" lvl="0" marL="357188" marR="0" rtl="0" algn="l">
              <a:lnSpc>
                <a:spcPct val="13636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Microsoft JhengHei"/>
              <a:buAutoNum type="arabicPeriod" startAt="3"/>
            </a:pPr>
            <a:r>
              <a:rPr b="1" i="0" lang="zh-TW" sz="2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重點三</a:t>
            </a:r>
            <a:endParaRPr b="1" i="0" sz="22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Microsoft JhengHei"/>
              <a:buNone/>
            </a:pPr>
            <a:r>
              <a:rPr b="1" i="0" lang="zh-TW" sz="1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二分搜</a:t>
            </a:r>
            <a:endParaRPr b="1" i="0" sz="1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t/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2" name="Google Shape;62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3" name="Google Shape;63;p9"/>
          <p:cNvSpPr/>
          <p:nvPr/>
        </p:nvSpPr>
        <p:spPr>
          <a:xfrm>
            <a:off x="4533579" y="4224837"/>
            <a:ext cx="40847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p9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6534" y="1349994"/>
            <a:ext cx="2443511" cy="2443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鄭\Desktop\TOI推廣\11-13\map.jpg" id="69" name="Google Shape;6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15839" y="3030357"/>
            <a:ext cx="4548187" cy="90487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0" name="Google Shape;70;p10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1" name="Google Shape;71;p10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map資料結構</a:t>
            </a:r>
            <a:endParaRPr/>
          </a:p>
        </p:txBody>
      </p:sp>
      <p:sp>
        <p:nvSpPr>
          <p:cNvPr id="72" name="Google Shape;72;p10"/>
          <p:cNvSpPr txBox="1"/>
          <p:nvPr/>
        </p:nvSpPr>
        <p:spPr>
          <a:xfrm>
            <a:off x="1821846" y="1525718"/>
            <a:ext cx="6351129" cy="830997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因為排序方式為題目規定，倘若要進行</a:t>
            </a: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counting sort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</a:t>
            </a: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(對應)資料結構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可以方便我們處理字母的順序，</a:t>
            </a: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將字母對應到其在規則的位置(數字)，方便我們在後面進行排序時使用。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3" name="Google Shape;73;p10"/>
          <p:cNvSpPr/>
          <p:nvPr/>
        </p:nvSpPr>
        <p:spPr>
          <a:xfrm>
            <a:off x="1821846" y="2482641"/>
            <a:ext cx="149912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範例程式：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0"/>
          <p:cNvSpPr/>
          <p:nvPr/>
        </p:nvSpPr>
        <p:spPr>
          <a:xfrm>
            <a:off x="5487624" y="2676291"/>
            <a:ext cx="2765501" cy="307777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map宣告，一個char對應一個int</a:t>
            </a:r>
            <a:endParaRPr b="1" i="0" sz="14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0"/>
          <p:cNvSpPr/>
          <p:nvPr/>
        </p:nvSpPr>
        <p:spPr>
          <a:xfrm>
            <a:off x="5517806" y="4032580"/>
            <a:ext cx="2669320" cy="307777"/>
          </a:xfrm>
          <a:prstGeom prst="rect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字母順序對應，m[ char ] = int 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6" name="Google Shape;76;p10"/>
          <p:cNvCxnSpPr>
            <a:endCxn id="74" idx="1"/>
          </p:cNvCxnSpPr>
          <p:nvPr/>
        </p:nvCxnSpPr>
        <p:spPr>
          <a:xfrm flipH="1" rot="10800000">
            <a:off x="4599024" y="2830180"/>
            <a:ext cx="888600" cy="335700"/>
          </a:xfrm>
          <a:prstGeom prst="straightConnector1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7" name="Google Shape;77;p10"/>
          <p:cNvCxnSpPr>
            <a:endCxn id="75" idx="1"/>
          </p:cNvCxnSpPr>
          <p:nvPr/>
        </p:nvCxnSpPr>
        <p:spPr>
          <a:xfrm>
            <a:off x="4952606" y="3629069"/>
            <a:ext cx="565200" cy="557400"/>
          </a:xfrm>
          <a:prstGeom prst="straightConnector1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鄭\Desktop\TOI推廣\11-13\counting.jpg" id="82" name="Google Shape;8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92947" y="3434626"/>
            <a:ext cx="4633912" cy="92868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3" name="Google Shape;83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4" name="Google Shape;84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Counting sort</a:t>
            </a:r>
            <a:endParaRPr sz="2400"/>
          </a:p>
        </p:txBody>
      </p:sp>
      <p:sp>
        <p:nvSpPr>
          <p:cNvPr id="85" name="Google Shape;85;p11"/>
          <p:cNvSpPr/>
          <p:nvPr/>
        </p:nvSpPr>
        <p:spPr>
          <a:xfrm>
            <a:off x="1692947" y="1449636"/>
            <a:ext cx="6570086" cy="1569660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有了map協助我們對應字母與順序後，因為</a:t>
            </a: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字串長度相當大，無法使用一般sort的方法進行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，且我們已知字串內最多只會出現</a:t>
            </a:r>
            <a:r>
              <a:rPr b="1" i="0" lang="zh-TW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26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個字母，所以我們可以</a:t>
            </a: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利用counting sort來完成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創建一個</a:t>
            </a: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足夠存入字串中字母的陣列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，以</a:t>
            </a: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線性的方式掃過字串，將對應字母的陣列位置加一。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6" name="Google Shape;86;p11"/>
          <p:cNvSpPr/>
          <p:nvPr/>
        </p:nvSpPr>
        <p:spPr>
          <a:xfrm>
            <a:off x="1642843" y="3094650"/>
            <a:ext cx="149912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範例程式：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1"/>
          <p:cNvSpPr/>
          <p:nvPr/>
        </p:nvSpPr>
        <p:spPr>
          <a:xfrm>
            <a:off x="4487165" y="3091313"/>
            <a:ext cx="1082348" cy="307777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計算用陣列</a:t>
            </a:r>
            <a:endParaRPr/>
          </a:p>
        </p:txBody>
      </p:sp>
      <p:sp>
        <p:nvSpPr>
          <p:cNvPr id="88" name="Google Shape;88;p11"/>
          <p:cNvSpPr/>
          <p:nvPr/>
        </p:nvSpPr>
        <p:spPr>
          <a:xfrm>
            <a:off x="6462540" y="3624650"/>
            <a:ext cx="1800493" cy="738664"/>
          </a:xfrm>
          <a:prstGeom prst="rect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利用map協助將字母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轉換為規則上的順序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並且將該位置+1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" name="Google Shape;89;p11"/>
          <p:cNvCxnSpPr>
            <a:endCxn id="87" idx="1"/>
          </p:cNvCxnSpPr>
          <p:nvPr/>
        </p:nvCxnSpPr>
        <p:spPr>
          <a:xfrm flipH="1" rot="10800000">
            <a:off x="3933965" y="3245202"/>
            <a:ext cx="553200" cy="359700"/>
          </a:xfrm>
          <a:prstGeom prst="straightConnector1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90" name="Google Shape;90;p11"/>
          <p:cNvCxnSpPr>
            <a:endCxn id="88" idx="1"/>
          </p:cNvCxnSpPr>
          <p:nvPr/>
        </p:nvCxnSpPr>
        <p:spPr>
          <a:xfrm flipH="1" rot="10800000">
            <a:off x="4571940" y="3993982"/>
            <a:ext cx="1890600" cy="26100"/>
          </a:xfrm>
          <a:prstGeom prst="straightConnector1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鄭\Desktop\TOI推廣\11-13\lowerboun.jpg" id="95" name="Google Shape;9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41613" y="2804762"/>
            <a:ext cx="5511593" cy="103598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6" name="Google Shape;96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7" name="Google Shape;97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二分搜</a:t>
            </a:r>
            <a:endParaRPr/>
          </a:p>
        </p:txBody>
      </p:sp>
      <p:sp>
        <p:nvSpPr>
          <p:cNvPr id="98" name="Google Shape;98;p12"/>
          <p:cNvSpPr txBox="1"/>
          <p:nvPr/>
        </p:nvSpPr>
        <p:spPr>
          <a:xfrm>
            <a:off x="1821846" y="1525718"/>
            <a:ext cx="6351129" cy="584775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將</a:t>
            </a: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count陣列累加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後即可得到</a:t>
            </a: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每個字母按照排序後的最後字母的位置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，這裡我們使用</a:t>
            </a: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二分搜(lower_bound)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加快運算速度。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9" name="Google Shape;99;p12"/>
          <p:cNvSpPr/>
          <p:nvPr/>
        </p:nvSpPr>
        <p:spPr>
          <a:xfrm>
            <a:off x="1821846" y="2371593"/>
            <a:ext cx="149912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範例程式：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2"/>
          <p:cNvSpPr/>
          <p:nvPr/>
        </p:nvSpPr>
        <p:spPr>
          <a:xfrm>
            <a:off x="4890949" y="3900905"/>
            <a:ext cx="3483646" cy="523220"/>
          </a:xfrm>
          <a:prstGeom prst="rect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二分搜，lower_bound(begin,end,value)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回傳第一個≥value的”位置”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1" name="Google Shape;101;p12"/>
          <p:cNvCxnSpPr>
            <a:endCxn id="95" idx="2"/>
          </p:cNvCxnSpPr>
          <p:nvPr/>
        </p:nvCxnSpPr>
        <p:spPr>
          <a:xfrm>
            <a:off x="4997410" y="3451050"/>
            <a:ext cx="0" cy="389700"/>
          </a:xfrm>
          <a:prstGeom prst="straightConnector1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02" name="Google Shape;102;p12"/>
          <p:cNvCxnSpPr/>
          <p:nvPr/>
        </p:nvCxnSpPr>
        <p:spPr>
          <a:xfrm>
            <a:off x="3569918" y="3450948"/>
            <a:ext cx="3244241" cy="0"/>
          </a:xfrm>
          <a:prstGeom prst="straightConnector1">
            <a:avLst/>
          </a:prstGeom>
          <a:noFill/>
          <a:ln cap="flat" cmpd="sng" w="190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8" name="Google Shape;108;p1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範例程式</a:t>
            </a:r>
            <a:endParaRPr sz="2400"/>
          </a:p>
        </p:txBody>
      </p:sp>
      <p:pic>
        <p:nvPicPr>
          <p:cNvPr descr="C:\Users\鄭\Desktop\TOI推廣\11-13\TOI.jpg" id="109" name="Google Shape;10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35328" y="527830"/>
            <a:ext cx="3504299" cy="178288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C:\Users\鄭\Desktop\TOI推廣\11-13\TOI2.jpg" id="110" name="Google Shape;11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5328" y="2373349"/>
            <a:ext cx="4878917" cy="211340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