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 showSpecialPlsOnTitleSld="0">
  <p:sldMasterIdLst>
    <p:sldMasterId id="2147483653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</p:sldIdLst>
  <p:sldSz cy="5143500" cx="9144000"/>
  <p:notesSz cx="6858000" cy="9144000"/>
  <p:embeddedFontLst>
    <p:embeddedFont>
      <p:font typeface="Tinos"/>
      <p:regular r:id="rId13"/>
      <p:bold r:id="rId14"/>
      <p:italic r:id="rId15"/>
      <p:boldItalic r:id="rId16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AAE69673-43F7-424E-B38D-D5B605B1FD8D}">
  <a:tblStyle styleId="{AAE69673-43F7-424E-B38D-D5B605B1FD8D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 b="off" i="off"/>
    </a:band1H>
    <a:band2H>
      <a:tcTxStyle b="off" i="off"/>
    </a:band2H>
    <a:band1V>
      <a:tcTxStyle b="off" i="off"/>
    </a:band1V>
    <a:band2V>
      <a:tcTxStyle b="off" i="off"/>
    </a:band2V>
    <a:lastCol>
      <a:tcTxStyle b="off" i="off"/>
    </a:lastCol>
    <a:firstCol>
      <a:tcTxStyle b="off" i="off"/>
    </a:firstCol>
    <a:lastRow>
      <a:tcTxStyle b="off" i="off"/>
    </a:lastRow>
    <a:seCell>
      <a:tcTxStyle b="off" i="off"/>
    </a:seCell>
    <a:swCell>
      <a:tcTxStyle b="off" i="off"/>
    </a:swCell>
    <a:firstRow>
      <a:tcTxStyle b="off" i="off"/>
    </a:firstRow>
    <a:neCell>
      <a:tcTxStyle b="off" i="off"/>
    </a:neCell>
    <a:nwCell>
      <a:tcTxStyle b="off" i="off"/>
    </a:nwCell>
  </a:tblStyle>
</a:tblStyleLst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font" Target="fonts/Tinos-regular.fntdata"/><Relationship Id="rId12" Type="http://schemas.openxmlformats.org/officeDocument/2006/relationships/slide" Target="slides/slide7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font" Target="fonts/Tinos-italic.fntdata"/><Relationship Id="rId14" Type="http://schemas.openxmlformats.org/officeDocument/2006/relationships/font" Target="fonts/Tinos-bold.fntdata"/><Relationship Id="rId16" Type="http://schemas.openxmlformats.org/officeDocument/2006/relationships/font" Target="fonts/Tinos-boldItalic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7" name="Google Shape;37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7" name="Google Shape;47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7" name="Google Shape;57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" name="Google Shape;65;p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3" name="Google Shape;83;p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3" name="Google Shape;113;p6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9" name="Google Shape;149;p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各重點封面">
  <p:cSld name="各重點封面">
    <p:spTree>
      <p:nvGrpSpPr>
        <p:cNvPr id="10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2"/>
          <p:cNvSpPr txBox="1"/>
          <p:nvPr>
            <p:ph idx="12" type="sldNum"/>
          </p:nvPr>
        </p:nvSpPr>
        <p:spPr>
          <a:xfrm>
            <a:off x="8684918" y="4749900"/>
            <a:ext cx="459082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</a:t>
            </a:r>
            <a:fld id="{00000000-1234-1234-1234-123412341234}" type="slidenum">
              <a:rPr lang="en-US">
                <a:latin typeface="Tinos"/>
                <a:ea typeface="Tinos"/>
                <a:cs typeface="Tinos"/>
                <a:sym typeface="Tinos"/>
              </a:rPr>
              <a:t>‹#›</a:t>
            </a:fld>
            <a:endParaRPr>
              <a:latin typeface="Tinos"/>
              <a:ea typeface="Tinos"/>
              <a:cs typeface="Tinos"/>
              <a:sym typeface="Tinos"/>
            </a:endParaRPr>
          </a:p>
        </p:txBody>
      </p:sp>
      <p:sp>
        <p:nvSpPr>
          <p:cNvPr id="12" name="Google Shape;12;p2"/>
          <p:cNvSpPr txBox="1"/>
          <p:nvPr>
            <p:ph idx="1" type="body"/>
          </p:nvPr>
        </p:nvSpPr>
        <p:spPr>
          <a:xfrm>
            <a:off x="1584386" y="1162465"/>
            <a:ext cx="3514388" cy="2783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Microsoft JhengHei"/>
              <a:buNone/>
              <a:defRPr b="0" i="0" sz="18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" name="Google Shape;13;p2"/>
          <p:cNvSpPr txBox="1"/>
          <p:nvPr>
            <p:ph type="title"/>
          </p:nvPr>
        </p:nvSpPr>
        <p:spPr>
          <a:xfrm>
            <a:off x="5774635" y="2221800"/>
            <a:ext cx="2216426" cy="6999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None/>
              <a:defRPr sz="4000"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講解純文字">
  <p:cSld name="講解純文字">
    <p:spTree>
      <p:nvGrpSpPr>
        <p:cNvPr id="14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723418" y="4749900"/>
            <a:ext cx="420582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cxnSp>
        <p:nvCxnSpPr>
          <p:cNvPr id="16" name="Google Shape;16;p3"/>
          <p:cNvCxnSpPr/>
          <p:nvPr/>
        </p:nvCxnSpPr>
        <p:spPr>
          <a:xfrm>
            <a:off x="1664750" y="1466454"/>
            <a:ext cx="6526200" cy="0"/>
          </a:xfrm>
          <a:prstGeom prst="straightConnector1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7" name="Google Shape;17;p3"/>
          <p:cNvSpPr txBox="1"/>
          <p:nvPr>
            <p:ph idx="1" type="body"/>
          </p:nvPr>
        </p:nvSpPr>
        <p:spPr>
          <a:xfrm>
            <a:off x="1556175" y="1588704"/>
            <a:ext cx="3182937" cy="26146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94335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610"/>
              <a:buFont typeface="Noto Sans Symbols"/>
              <a:buChar char="⮚"/>
              <a:defRPr b="1" i="0" sz="1800" u="none" cap="none" strike="noStrike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indent="-3302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Noto Sans Symbols"/>
              <a:buAutoNum type="arabicPeriod"/>
              <a:defRPr b="1" i="0" sz="16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2pPr>
            <a:lvl3pPr indent="-299719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20"/>
              <a:buFont typeface="Arial"/>
              <a:buChar char="•"/>
              <a:defRPr b="0" i="0" sz="14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8" name="Google Shape;18;p3"/>
          <p:cNvSpPr txBox="1"/>
          <p:nvPr>
            <p:ph idx="2" type="body"/>
          </p:nvPr>
        </p:nvSpPr>
        <p:spPr>
          <a:xfrm>
            <a:off x="4990038" y="1588704"/>
            <a:ext cx="3182937" cy="26146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94335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610"/>
              <a:buFont typeface="Noto Sans Symbols"/>
              <a:buChar char="⮚"/>
              <a:defRPr b="1" i="0" sz="1800" u="none" cap="none" strike="noStrike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indent="-3302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Noto Sans Symbols"/>
              <a:buAutoNum type="arabicPeriod"/>
              <a:defRPr b="1" i="0" sz="16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2pPr>
            <a:lvl3pPr indent="-299719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20"/>
              <a:buFont typeface="Arial"/>
              <a:buChar char="•"/>
              <a:defRPr b="0" i="0" sz="14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9" name="Google Shape;19;p3"/>
          <p:cNvSpPr txBox="1"/>
          <p:nvPr>
            <p:ph type="title"/>
          </p:nvPr>
        </p:nvSpPr>
        <p:spPr>
          <a:xfrm>
            <a:off x="1556175" y="766554"/>
            <a:ext cx="6616800" cy="699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Noto Sans Symbols"/>
              <a:buChar char="◆"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講解程式碼">
  <p:cSld name="講解程式碼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4"/>
          <p:cNvSpPr txBox="1"/>
          <p:nvPr>
            <p:ph idx="12" type="sldNum"/>
          </p:nvPr>
        </p:nvSpPr>
        <p:spPr>
          <a:xfrm>
            <a:off x="8742670" y="4749900"/>
            <a:ext cx="40133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2" name="Google Shape;22;p4"/>
          <p:cNvSpPr txBox="1"/>
          <p:nvPr>
            <p:ph idx="1" type="body"/>
          </p:nvPr>
        </p:nvSpPr>
        <p:spPr>
          <a:xfrm>
            <a:off x="1534689" y="1453284"/>
            <a:ext cx="6774424" cy="29497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Microsoft JhengHei"/>
              <a:buNone/>
              <a:defRPr b="0" i="0" sz="18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3" name="Google Shape;23;p4"/>
          <p:cNvSpPr txBox="1"/>
          <p:nvPr>
            <p:ph type="title"/>
          </p:nvPr>
        </p:nvSpPr>
        <p:spPr>
          <a:xfrm>
            <a:off x="1534688" y="644056"/>
            <a:ext cx="6774423" cy="699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Noto Sans Symbols"/>
              <a:buChar char="◆"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講解版面1">
  <p:cSld name="講解版面1"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5"/>
          <p:cNvSpPr txBox="1"/>
          <p:nvPr>
            <p:ph idx="12" type="sldNum"/>
          </p:nvPr>
        </p:nvSpPr>
        <p:spPr>
          <a:xfrm>
            <a:off x="8713794" y="4749900"/>
            <a:ext cx="430206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cxnSp>
        <p:nvCxnSpPr>
          <p:cNvPr id="26" name="Google Shape;26;p5"/>
          <p:cNvCxnSpPr/>
          <p:nvPr/>
        </p:nvCxnSpPr>
        <p:spPr>
          <a:xfrm>
            <a:off x="1664750" y="1357125"/>
            <a:ext cx="6526200" cy="0"/>
          </a:xfrm>
          <a:prstGeom prst="straightConnector1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7" name="Google Shape;27;p5"/>
          <p:cNvSpPr txBox="1"/>
          <p:nvPr>
            <p:ph idx="1" type="body"/>
          </p:nvPr>
        </p:nvSpPr>
        <p:spPr>
          <a:xfrm>
            <a:off x="4920700" y="1579908"/>
            <a:ext cx="3270250" cy="26146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Microsoft JhengHei"/>
              <a:buNone/>
              <a:defRPr b="0" i="0" sz="18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8" name="Google Shape;28;p5"/>
          <p:cNvSpPr txBox="1"/>
          <p:nvPr>
            <p:ph idx="2" type="body"/>
          </p:nvPr>
        </p:nvSpPr>
        <p:spPr>
          <a:xfrm>
            <a:off x="1556175" y="1579907"/>
            <a:ext cx="3182937" cy="26146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94335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610"/>
              <a:buFont typeface="Noto Sans Symbols"/>
              <a:buChar char="⮚"/>
              <a:defRPr b="1" i="0" sz="1800" u="none" cap="none" strike="noStrike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indent="-3302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Noto Sans Symbols"/>
              <a:buAutoNum type="arabicPeriod"/>
              <a:defRPr b="1" i="0" sz="16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2pPr>
            <a:lvl3pPr indent="-299719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20"/>
              <a:buFont typeface="Arial"/>
              <a:buChar char="•"/>
              <a:defRPr b="0" i="0" sz="14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9" name="Google Shape;29;p5"/>
          <p:cNvSpPr txBox="1"/>
          <p:nvPr>
            <p:ph type="title"/>
          </p:nvPr>
        </p:nvSpPr>
        <p:spPr>
          <a:xfrm>
            <a:off x="1556175" y="719375"/>
            <a:ext cx="6616800" cy="699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Noto Sans Symbols"/>
              <a:buChar char="◆"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講解版面2">
  <p:cSld name="講解版面2"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6"/>
          <p:cNvSpPr txBox="1"/>
          <p:nvPr>
            <p:ph type="title"/>
          </p:nvPr>
        </p:nvSpPr>
        <p:spPr>
          <a:xfrm>
            <a:off x="1556175" y="719375"/>
            <a:ext cx="6616800" cy="699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Noto Sans Symbols"/>
              <a:buChar char="◆"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6"/>
          <p:cNvSpPr txBox="1"/>
          <p:nvPr>
            <p:ph idx="12" type="sldNum"/>
          </p:nvPr>
        </p:nvSpPr>
        <p:spPr>
          <a:xfrm>
            <a:off x="8617618" y="4749900"/>
            <a:ext cx="459082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</a:t>
            </a:r>
            <a:fld id="{00000000-1234-1234-1234-123412341234}" type="slidenum">
              <a:rPr lang="en-US">
                <a:latin typeface="Tinos"/>
                <a:ea typeface="Tinos"/>
                <a:cs typeface="Tinos"/>
                <a:sym typeface="Tinos"/>
              </a:rPr>
              <a:t>‹#›</a:t>
            </a:fld>
            <a:endParaRPr b="1" i="0" sz="1400" u="none" cap="none" strike="noStrike">
              <a:solidFill>
                <a:schemeClr val="lt1"/>
              </a:solidFill>
              <a:latin typeface="Tinos"/>
              <a:ea typeface="Tinos"/>
              <a:cs typeface="Tinos"/>
              <a:sym typeface="Tinos"/>
            </a:endParaRPr>
          </a:p>
        </p:txBody>
      </p:sp>
      <p:sp>
        <p:nvSpPr>
          <p:cNvPr id="33" name="Google Shape;33;p6"/>
          <p:cNvSpPr txBox="1"/>
          <p:nvPr>
            <p:ph idx="1" type="body"/>
          </p:nvPr>
        </p:nvSpPr>
        <p:spPr>
          <a:xfrm>
            <a:off x="1594325" y="1609725"/>
            <a:ext cx="3270250" cy="26146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Microsoft JhengHei"/>
              <a:buNone/>
              <a:defRPr b="0" i="0" sz="18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4" name="Google Shape;34;p6"/>
          <p:cNvSpPr txBox="1"/>
          <p:nvPr>
            <p:ph idx="2" type="body"/>
          </p:nvPr>
        </p:nvSpPr>
        <p:spPr>
          <a:xfrm>
            <a:off x="4990038" y="1609724"/>
            <a:ext cx="3182937" cy="26146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94335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610"/>
              <a:buFont typeface="Noto Sans Symbols"/>
              <a:buChar char="⮚"/>
              <a:defRPr b="1" i="0" sz="1800" u="none" cap="none" strike="noStrike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indent="-3302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Noto Sans Symbols"/>
              <a:buAutoNum type="arabicPeriod"/>
              <a:defRPr b="1" i="0" sz="16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2pPr>
            <a:lvl3pPr indent="-299719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20"/>
              <a:buFont typeface="Arial"/>
              <a:buChar char="•"/>
              <a:defRPr b="0" i="0" sz="14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  <p:transition>
    <p:fade thruBlk="1"/>
  </p:transition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image" Target="../media/image3.jpg"/><Relationship Id="rId2" Type="http://schemas.openxmlformats.org/officeDocument/2006/relationships/image" Target="../media/image6.pn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5" Type="http://schemas.openxmlformats.org/officeDocument/2006/relationships/slideLayout" Target="../slideLayouts/slideLayout3.xml"/><Relationship Id="rId6" Type="http://schemas.openxmlformats.org/officeDocument/2006/relationships/slideLayout" Target="../slideLayouts/slideLayout4.xml"/><Relationship Id="rId7" Type="http://schemas.openxmlformats.org/officeDocument/2006/relationships/slideLayout" Target="../slideLayouts/slideLayout5.xml"/><Relationship Id="rId8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">
    <p:bg>
      <p:bgPr>
        <a:blipFill>
          <a:blip r:embed="rId1">
            <a:alphaModFix/>
          </a:blip>
          <a:stretch>
            <a:fillRect/>
          </a:stretch>
        </a:blip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libro.png" id="6" name="Google Shape;6;p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7;p1"/>
          <p:cNvSpPr txBox="1"/>
          <p:nvPr>
            <p:ph idx="12" type="sldNum"/>
          </p:nvPr>
        </p:nvSpPr>
        <p:spPr>
          <a:xfrm>
            <a:off x="8617618" y="4749900"/>
            <a:ext cx="459082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</a:t>
            </a:r>
            <a:fld id="{00000000-1234-1234-1234-123412341234}" type="slidenum">
              <a:rPr lang="en-US">
                <a:latin typeface="Tinos"/>
                <a:ea typeface="Tinos"/>
                <a:cs typeface="Tinos"/>
                <a:sym typeface="Tinos"/>
              </a:rPr>
              <a:t>‹#›</a:t>
            </a:fld>
            <a:endParaRPr>
              <a:latin typeface="Tinos"/>
              <a:ea typeface="Tinos"/>
              <a:cs typeface="Tinos"/>
              <a:sym typeface="Tinos"/>
            </a:endParaRPr>
          </a:p>
        </p:txBody>
      </p:sp>
      <p:sp>
        <p:nvSpPr>
          <p:cNvPr id="8" name="Google Shape;8;p1"/>
          <p:cNvSpPr/>
          <p:nvPr/>
        </p:nvSpPr>
        <p:spPr>
          <a:xfrm>
            <a:off x="0" y="4856177"/>
            <a:ext cx="3381054" cy="2923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Font typeface="Microsoft JhengHei"/>
              <a:buNone/>
            </a:pPr>
            <a:r>
              <a:rPr b="1" i="0" lang="en-US" sz="13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臺灣國際資訊奧林匹亞競賽 (TOI) 推廣計畫 </a:t>
            </a:r>
            <a:endParaRPr/>
          </a:p>
        </p:txBody>
      </p:sp>
      <p:sp>
        <p:nvSpPr>
          <p:cNvPr id="9" name="Google Shape;9;p1"/>
          <p:cNvSpPr txBox="1"/>
          <p:nvPr>
            <p:ph type="title"/>
          </p:nvPr>
        </p:nvSpPr>
        <p:spPr>
          <a:xfrm>
            <a:off x="1423781" y="592690"/>
            <a:ext cx="6925089" cy="9937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Noto Sans Symbols"/>
              <a:buChar char="◆"/>
              <a:defRPr b="1" i="0" sz="20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3"/>
    <p:sldLayoutId id="2147483649" r:id="rId4"/>
    <p:sldLayoutId id="2147483650" r:id="rId5"/>
    <p:sldLayoutId id="2147483651" r:id="rId6"/>
    <p:sldLayoutId id="2147483652" r:id="rId7"/>
  </p:sldLayoutIdLst>
  <p:transition>
    <p:fade thruBlk="1"/>
  </p:transition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hyperlink" Target="http://www.flaticon.com/?fbclid=IwAR3_xJEOVQxO0E7epvyDoEvq_sdyU6Zh-l8-UlNq7ydRGfbnTuC3gv_s4do" TargetMode="External"/><Relationship Id="rId4" Type="http://schemas.openxmlformats.org/officeDocument/2006/relationships/image" Target="../media/image7.png"/><Relationship Id="rId5" Type="http://schemas.openxmlformats.org/officeDocument/2006/relationships/image" Target="../media/image4.png"/><Relationship Id="rId6" Type="http://schemas.openxmlformats.org/officeDocument/2006/relationships/image" Target="../media/image5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.png"/><Relationship Id="rId4" Type="http://schemas.openxmlformats.org/officeDocument/2006/relationships/image" Target="../media/image2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7"/>
          <p:cNvSpPr txBox="1"/>
          <p:nvPr>
            <p:ph idx="4294967295" type="ctrTitle"/>
          </p:nvPr>
        </p:nvSpPr>
        <p:spPr>
          <a:xfrm>
            <a:off x="1560382" y="2079179"/>
            <a:ext cx="5307900" cy="1839074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144000" lvl="0" marL="144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Noto Sans Symbols"/>
              <a:buNone/>
            </a:pPr>
            <a:r>
              <a:rPr b="1" i="0" lang="en-US" sz="50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TOI推廣計畫</a:t>
            </a:r>
            <a:br>
              <a:rPr b="1" i="0" lang="en-US" sz="60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</a:br>
            <a:r>
              <a:rPr b="0" i="0" lang="en-US" sz="30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解題-PPAP</a:t>
            </a:r>
            <a:endParaRPr b="0" i="0" sz="3000" u="none" cap="none" strike="noStrike">
              <a:solidFill>
                <a:srgbClr val="00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40" name="Google Shape;40;p7"/>
          <p:cNvSpPr txBox="1"/>
          <p:nvPr>
            <p:ph idx="12" type="sldNum"/>
          </p:nvPr>
        </p:nvSpPr>
        <p:spPr>
          <a:xfrm>
            <a:off x="8595300" y="474990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41" name="Google Shape;41;p7"/>
          <p:cNvSpPr/>
          <p:nvPr/>
        </p:nvSpPr>
        <p:spPr>
          <a:xfrm>
            <a:off x="4898454" y="4224837"/>
            <a:ext cx="3696846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Icon made by freepik from </a:t>
            </a:r>
            <a:r>
              <a:rPr b="0" i="0" lang="en-US" sz="1400" u="sng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www.flaticon.com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2" name="Google Shape;42;p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840730" y="1955475"/>
            <a:ext cx="2084070" cy="2084070"/>
          </a:xfrm>
          <a:prstGeom prst="rect">
            <a:avLst/>
          </a:prstGeom>
          <a:noFill/>
          <a:ln>
            <a:noFill/>
          </a:ln>
        </p:spPr>
      </p:pic>
      <p:pic>
        <p:nvPicPr>
          <p:cNvPr id="43" name="Google Shape;43;p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 rot="-1863271">
            <a:off x="5060233" y="1008796"/>
            <a:ext cx="1154430" cy="1154430"/>
          </a:xfrm>
          <a:prstGeom prst="rect">
            <a:avLst/>
          </a:prstGeom>
          <a:noFill/>
          <a:ln>
            <a:noFill/>
          </a:ln>
        </p:spPr>
      </p:pic>
      <p:pic>
        <p:nvPicPr>
          <p:cNvPr id="44" name="Google Shape;44;p7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 rot="1112081">
            <a:off x="7482202" y="1044149"/>
            <a:ext cx="1177495" cy="117749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8"/>
          <p:cNvSpPr txBox="1"/>
          <p:nvPr>
            <p:ph type="title"/>
          </p:nvPr>
        </p:nvSpPr>
        <p:spPr>
          <a:xfrm>
            <a:off x="174660" y="1870079"/>
            <a:ext cx="1104832" cy="1489569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None/>
            </a:pPr>
            <a:r>
              <a:rPr lang="en-US" sz="5000">
                <a:latin typeface="Microsoft JhengHei"/>
                <a:ea typeface="Microsoft JhengHei"/>
                <a:cs typeface="Microsoft JhengHei"/>
                <a:sym typeface="Microsoft JhengHei"/>
              </a:rPr>
              <a:t>題</a:t>
            </a:r>
            <a:br>
              <a:rPr lang="en-US" sz="5000">
                <a:latin typeface="Microsoft JhengHei"/>
                <a:ea typeface="Microsoft JhengHei"/>
                <a:cs typeface="Microsoft JhengHei"/>
                <a:sym typeface="Microsoft JhengHei"/>
              </a:rPr>
            </a:br>
            <a:r>
              <a:rPr lang="en-US" sz="5000">
                <a:latin typeface="Microsoft JhengHei"/>
                <a:ea typeface="Microsoft JhengHei"/>
                <a:cs typeface="Microsoft JhengHei"/>
                <a:sym typeface="Microsoft JhengHei"/>
              </a:rPr>
              <a:t>目</a:t>
            </a:r>
            <a:endParaRPr sz="500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50" name="Google Shape;50;p8"/>
          <p:cNvSpPr txBox="1"/>
          <p:nvPr>
            <p:ph idx="12" type="sldNum"/>
          </p:nvPr>
        </p:nvSpPr>
        <p:spPr>
          <a:xfrm>
            <a:off x="8595300" y="474990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51" name="Google Shape;51;p8"/>
          <p:cNvSpPr/>
          <p:nvPr/>
        </p:nvSpPr>
        <p:spPr>
          <a:xfrm>
            <a:off x="1478280" y="486826"/>
            <a:ext cx="6934200" cy="13234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DFKai-SB"/>
              <a:buNone/>
            </a:pPr>
            <a:r>
              <a:rPr b="0" i="0" lang="en-US" sz="1600" u="none" cap="none" strike="noStrik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在菜市場工作的小</a:t>
            </a:r>
            <a:r>
              <a:rPr b="0" i="0" lang="en-US" sz="16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</a:t>
            </a:r>
            <a:r>
              <a:rPr b="0" i="0" lang="en-US" sz="1600" u="none" cap="none" strike="noStrik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聽到</a:t>
            </a:r>
            <a:r>
              <a:rPr b="0" i="0" lang="en-US" sz="16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《Pen-Pineapple-Apple-Pen》</a:t>
            </a:r>
            <a:r>
              <a:rPr b="0" i="0" lang="en-US" sz="1600" u="none" cap="none" strike="noStrik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這首歌後為之瘋狂，於是決定在菜市場發放號碼牌，再依照號碼牌上的數字分送出</a:t>
            </a:r>
            <a:r>
              <a:rPr b="1" i="0" lang="en-US" sz="16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Pen</a:t>
            </a:r>
            <a:r>
              <a:rPr b="0" i="0" lang="en-US" sz="1600" u="none" cap="none" strike="noStrik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、</a:t>
            </a:r>
            <a:r>
              <a:rPr b="1" i="0" lang="en-US" sz="16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Pineapple</a:t>
            </a:r>
            <a:r>
              <a:rPr b="0" i="0" lang="en-US" sz="1600" u="none" cap="none" strike="noStrik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、</a:t>
            </a:r>
            <a:r>
              <a:rPr b="1" i="0" lang="en-US" sz="16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Apple</a:t>
            </a:r>
            <a:r>
              <a:rPr b="0" i="0" lang="en-US" sz="1600" u="none" cap="none" strike="noStrik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、</a:t>
            </a:r>
            <a:r>
              <a:rPr b="1" i="0" lang="en-US" sz="16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Pineapple pen</a:t>
            </a:r>
            <a:r>
              <a:rPr b="0" i="0" lang="en-US" sz="1600" u="none" cap="none" strike="noStrik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。每一輪每一種物品的發放數量都是前一輪加一個（四種物品循環算一輪），也就是</a:t>
            </a:r>
            <a:r>
              <a:rPr b="0" i="0" lang="en-US" sz="1600" u="none" cap="none" strike="noStrike">
                <a:solidFill>
                  <a:srgbClr val="0070C0"/>
                </a:solidFill>
                <a:latin typeface="DFKai-SB"/>
                <a:ea typeface="DFKai-SB"/>
                <a:cs typeface="DFKai-SB"/>
                <a:sym typeface="DFKai-SB"/>
              </a:rPr>
              <a:t>發放到第</a:t>
            </a:r>
            <a:r>
              <a:rPr b="0" i="1" lang="en-US" sz="1600" u="none" cap="none" strike="noStrike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</a:t>
            </a:r>
            <a:r>
              <a:rPr b="0" i="0" lang="en-US" sz="1600" u="none" cap="none" strike="noStrike">
                <a:solidFill>
                  <a:srgbClr val="0070C0"/>
                </a:solidFill>
                <a:latin typeface="DFKai-SB"/>
                <a:ea typeface="DFKai-SB"/>
                <a:cs typeface="DFKai-SB"/>
                <a:sym typeface="DFKai-SB"/>
              </a:rPr>
              <a:t>輪時每一種都會送出</a:t>
            </a:r>
            <a:r>
              <a:rPr b="0" i="1" lang="en-US" sz="1600" u="none" cap="none" strike="noStrike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</a:t>
            </a:r>
            <a:r>
              <a:rPr b="0" i="0" lang="en-US" sz="1600" u="none" cap="none" strike="noStrike">
                <a:solidFill>
                  <a:srgbClr val="0070C0"/>
                </a:solidFill>
                <a:latin typeface="DFKai-SB"/>
                <a:ea typeface="DFKai-SB"/>
                <a:cs typeface="DFKai-SB"/>
                <a:sym typeface="DFKai-SB"/>
              </a:rPr>
              <a:t>個</a:t>
            </a:r>
            <a:r>
              <a:rPr b="0" i="0" lang="en-US" sz="1600" u="none" cap="none" strike="noStrik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，舉例說明前</a:t>
            </a:r>
            <a:r>
              <a:rPr b="0" i="0" lang="en-US" sz="16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27 </a:t>
            </a:r>
            <a:r>
              <a:rPr b="0" i="0" lang="en-US" sz="1600" u="none" cap="none" strike="noStrik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個發放的物品如下：</a:t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2" name="Google Shape;52;p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634490" y="1810265"/>
            <a:ext cx="6629400" cy="1918420"/>
          </a:xfrm>
          <a:prstGeom prst="rect">
            <a:avLst/>
          </a:prstGeom>
          <a:noFill/>
          <a:ln>
            <a:noFill/>
          </a:ln>
        </p:spPr>
      </p:pic>
      <p:sp>
        <p:nvSpPr>
          <p:cNvPr id="53" name="Google Shape;53;p8"/>
          <p:cNvSpPr/>
          <p:nvPr/>
        </p:nvSpPr>
        <p:spPr>
          <a:xfrm>
            <a:off x="1552575" y="3728685"/>
            <a:ext cx="6785610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DFKai-SB"/>
              <a:buNone/>
            </a:pPr>
            <a:r>
              <a:rPr b="0" i="0" lang="en-US" sz="1600" u="none" cap="none" strike="noStrik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若拿到</a:t>
            </a:r>
            <a:r>
              <a:rPr b="0" i="0" lang="en-US" sz="1600" u="none" cap="none" strike="noStrik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17</a:t>
            </a:r>
            <a:r>
              <a:rPr b="0" i="0" lang="en-US" sz="1600" u="none" cap="none" strike="noStrike">
                <a:solidFill>
                  <a:srgbClr val="FF0000"/>
                </a:solidFill>
                <a:latin typeface="DFKai-SB"/>
                <a:ea typeface="DFKai-SB"/>
                <a:cs typeface="DFKai-SB"/>
                <a:sym typeface="DFKai-SB"/>
              </a:rPr>
              <a:t>號的號碼牌，之後便可領到</a:t>
            </a:r>
            <a:r>
              <a:rPr b="0" i="0" lang="en-US" sz="1600" u="none" cap="none" strike="noStrik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Pineapple</a:t>
            </a:r>
            <a:r>
              <a:rPr b="0" i="0" lang="en-US" sz="1600" u="none" cap="none" strike="noStrik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。為了預知自己會拿到的物品，請你寫一支程式判斷當前拿到的號碼牌會得到</a:t>
            </a:r>
            <a:r>
              <a:rPr b="0" i="0" lang="en-US" sz="16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Pen</a:t>
            </a:r>
            <a:r>
              <a:rPr b="0" i="0" lang="en-US" sz="1600" u="none" cap="none" strike="noStrik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、</a:t>
            </a:r>
            <a:r>
              <a:rPr b="0" i="0" lang="en-US" sz="16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Pineapple</a:t>
            </a:r>
            <a:r>
              <a:rPr b="0" i="0" lang="en-US" sz="1600" u="none" cap="none" strike="noStrik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、</a:t>
            </a:r>
            <a:r>
              <a:rPr b="0" i="0" lang="en-US" sz="16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Apple</a:t>
            </a:r>
            <a:r>
              <a:rPr b="0" i="0" lang="en-US" sz="1600" u="none" cap="none" strike="noStrik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還是</a:t>
            </a:r>
            <a:r>
              <a:rPr b="0" i="0" lang="en-US" sz="16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Pineapple pen</a:t>
            </a:r>
            <a:r>
              <a:rPr b="0" i="0" lang="en-US" sz="1600" u="none" cap="none" strike="noStrike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" name="Google Shape;54;p8"/>
          <p:cNvSpPr/>
          <p:nvPr/>
        </p:nvSpPr>
        <p:spPr>
          <a:xfrm>
            <a:off x="1691640" y="2903220"/>
            <a:ext cx="1546860" cy="238104"/>
          </a:xfrm>
          <a:prstGeom prst="rect">
            <a:avLst/>
          </a:prstGeom>
          <a:noFill/>
          <a:ln cap="flat" cmpd="sng" w="254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9"/>
          <p:cNvSpPr txBox="1"/>
          <p:nvPr>
            <p:ph idx="12" type="sldNum"/>
          </p:nvPr>
        </p:nvSpPr>
        <p:spPr>
          <a:xfrm>
            <a:off x="8595300" y="474990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60" name="Google Shape;60;p9"/>
          <p:cNvSpPr/>
          <p:nvPr/>
        </p:nvSpPr>
        <p:spPr>
          <a:xfrm>
            <a:off x="1682139" y="898089"/>
            <a:ext cx="6642851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Microsoft JhengHei"/>
              <a:buNone/>
            </a:pPr>
            <a:r>
              <a:rPr b="1" i="0" lang="en-US" sz="20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輸入格式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輸入一個正整數</a:t>
            </a:r>
            <a:r>
              <a:rPr b="0" i="1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</a:t>
            </a: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(1≤ </a:t>
            </a:r>
            <a:r>
              <a:rPr b="0" i="1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 </a:t>
            </a: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≤ 10000)，代表拿到的號碼牌的數字。</a:t>
            </a:r>
            <a:endParaRPr b="0" i="0" sz="1500" u="none" cap="none" strike="noStrike">
              <a:solidFill>
                <a:srgbClr val="00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61" name="Google Shape;61;p9"/>
          <p:cNvSpPr/>
          <p:nvPr/>
        </p:nvSpPr>
        <p:spPr>
          <a:xfrm>
            <a:off x="1682139" y="1544420"/>
            <a:ext cx="6642850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Microsoft JhengHei"/>
              <a:buNone/>
            </a:pPr>
            <a:r>
              <a:rPr b="1" i="0" lang="en-US" sz="20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輸出格式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根據拿到的號碼，輸出Pen、Pineapple、Apple或Pineapple pen。</a:t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62" name="Google Shape;62;p9"/>
          <p:cNvGraphicFramePr/>
          <p:nvPr/>
        </p:nvGraphicFramePr>
        <p:xfrm>
          <a:off x="3044317" y="2487930"/>
          <a:ext cx="3000000" cy="3000000"/>
        </p:xfrm>
        <a:graphic>
          <a:graphicData uri="http://schemas.openxmlformats.org/drawingml/2006/table">
            <a:tbl>
              <a:tblPr bandRow="1" firstCol="1" firstRow="1">
                <a:noFill/>
                <a:tableStyleId>{AAE69673-43F7-424E-B38D-D5B605B1FD8D}</a:tableStyleId>
              </a:tblPr>
              <a:tblGrid>
                <a:gridCol w="1847075"/>
                <a:gridCol w="1847075"/>
              </a:tblGrid>
              <a:tr h="8572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Microsoft JhengHei"/>
                        <a:buNone/>
                      </a:pPr>
                      <a:r>
                        <a:rPr b="1" lang="en-US" sz="1600" u="none" cap="none" strike="noStrik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輸入範例1</a:t>
                      </a:r>
                      <a:endParaRPr sz="1600" u="none" cap="none" strike="noStrike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Microsoft JhengHei"/>
                        <a:buNone/>
                      </a:pPr>
                      <a:r>
                        <a:rPr lang="en-US" sz="1600" u="none" cap="none" strike="noStrik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87</a:t>
                      </a:r>
                      <a:endParaRPr sz="1600" u="none" cap="none" strike="noStrike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T="0" marB="0" marR="68575" marL="68575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Microsoft JhengHei"/>
                        <a:buNone/>
                      </a:pPr>
                      <a:r>
                        <a:rPr b="1" lang="en-US" sz="1600" u="none" cap="none" strike="noStrik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輸出範例1</a:t>
                      </a:r>
                      <a:endParaRPr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Microsoft JhengHei"/>
                        <a:buNone/>
                      </a:pPr>
                      <a:r>
                        <a:rPr lang="en-US" sz="1600" u="none" cap="none" strike="noStrik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Pen</a:t>
                      </a:r>
                      <a:endParaRPr sz="1600" u="none" cap="none" strike="noStrike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T="0" marB="0" marR="68575" marL="68575"/>
                </a:tc>
              </a:tr>
              <a:tr h="8512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Microsoft JhengHei"/>
                        <a:buNone/>
                      </a:pPr>
                      <a:r>
                        <a:rPr b="1" lang="en-US" sz="1600" u="none" cap="none" strike="noStrik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輸入範例2</a:t>
                      </a:r>
                      <a:endParaRPr sz="1600" u="none" cap="none" strike="noStrike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Microsoft JhengHei"/>
                        <a:buNone/>
                      </a:pPr>
                      <a:r>
                        <a:rPr lang="en-US" sz="1600" u="none" cap="none" strike="noStrik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4076</a:t>
                      </a:r>
                      <a:endParaRPr sz="1600" u="none" cap="none" strike="noStrike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T="0" marB="0" marR="68575" marL="68575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Microsoft JhengHei"/>
                        <a:buNone/>
                      </a:pPr>
                      <a:r>
                        <a:rPr b="1" lang="en-US" sz="1600" u="none" cap="none" strike="noStrik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輸出範例2</a:t>
                      </a:r>
                      <a:endParaRPr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Microsoft JhengHei"/>
                        <a:buNone/>
                      </a:pPr>
                      <a:r>
                        <a:rPr lang="en-US" sz="1600" u="none" cap="none" strike="noStrik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Apple</a:t>
                      </a:r>
                      <a:endParaRPr sz="1600" u="none" cap="none" strike="noStrike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T="0" marB="0" marR="68575" marL="68575"/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0"/>
          <p:cNvSpPr txBox="1"/>
          <p:nvPr>
            <p:ph idx="12" type="sldNum"/>
          </p:nvPr>
        </p:nvSpPr>
        <p:spPr>
          <a:xfrm>
            <a:off x="8713794" y="4749900"/>
            <a:ext cx="430206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68" name="Google Shape;68;p10"/>
          <p:cNvSpPr txBox="1"/>
          <p:nvPr>
            <p:ph type="title"/>
          </p:nvPr>
        </p:nvSpPr>
        <p:spPr>
          <a:xfrm>
            <a:off x="1556175" y="719375"/>
            <a:ext cx="6616800" cy="699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Noto Sans Symbols"/>
              <a:buChar char="◆"/>
            </a:pPr>
            <a:r>
              <a:rPr lang="en-US" sz="2400"/>
              <a:t>迴圈計算</a:t>
            </a:r>
            <a:endParaRPr/>
          </a:p>
        </p:txBody>
      </p:sp>
      <p:pic>
        <p:nvPicPr>
          <p:cNvPr id="69" name="Google Shape;69;p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777155" y="2069345"/>
            <a:ext cx="6629400" cy="1918420"/>
          </a:xfrm>
          <a:prstGeom prst="rect">
            <a:avLst/>
          </a:prstGeom>
          <a:noFill/>
          <a:ln>
            <a:noFill/>
          </a:ln>
        </p:spPr>
      </p:pic>
      <p:sp>
        <p:nvSpPr>
          <p:cNvPr id="70" name="Google Shape;70;p10"/>
          <p:cNvSpPr txBox="1"/>
          <p:nvPr/>
        </p:nvSpPr>
        <p:spPr>
          <a:xfrm>
            <a:off x="1754294" y="1504074"/>
            <a:ext cx="2528145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每一輪的數量都是前一輪+4</a:t>
            </a:r>
            <a:endParaRPr/>
          </a:p>
        </p:txBody>
      </p:sp>
      <p:sp>
        <p:nvSpPr>
          <p:cNvPr id="71" name="Google Shape;71;p10"/>
          <p:cNvSpPr txBox="1"/>
          <p:nvPr/>
        </p:nvSpPr>
        <p:spPr>
          <a:xfrm>
            <a:off x="1341120" y="2109841"/>
            <a:ext cx="281940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b="0" i="0" sz="1400" u="none" cap="none" strike="noStrike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" name="Google Shape;72;p10"/>
          <p:cNvSpPr/>
          <p:nvPr/>
        </p:nvSpPr>
        <p:spPr>
          <a:xfrm>
            <a:off x="1645920" y="2110066"/>
            <a:ext cx="108375" cy="307777"/>
          </a:xfrm>
          <a:prstGeom prst="leftBrace">
            <a:avLst>
              <a:gd fmla="val 8333" name="adj1"/>
              <a:gd fmla="val 50000" name="adj2"/>
            </a:avLst>
          </a:prstGeom>
          <a:noFill/>
          <a:ln cap="flat" cmpd="sng" w="28575">
            <a:solidFill>
              <a:srgbClr val="347EB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" name="Google Shape;73;p10"/>
          <p:cNvSpPr/>
          <p:nvPr/>
        </p:nvSpPr>
        <p:spPr>
          <a:xfrm>
            <a:off x="1645919" y="2512204"/>
            <a:ext cx="108375" cy="408652"/>
          </a:xfrm>
          <a:prstGeom prst="leftBrace">
            <a:avLst>
              <a:gd fmla="val 8333" name="adj1"/>
              <a:gd fmla="val 50000" name="adj2"/>
            </a:avLst>
          </a:prstGeom>
          <a:noFill/>
          <a:ln cap="flat" cmpd="sng" w="28575">
            <a:solidFill>
              <a:srgbClr val="00B05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" name="Google Shape;74;p10"/>
          <p:cNvSpPr txBox="1"/>
          <p:nvPr/>
        </p:nvSpPr>
        <p:spPr>
          <a:xfrm>
            <a:off x="1341120" y="2562641"/>
            <a:ext cx="281940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8</a:t>
            </a:r>
            <a:endParaRPr b="0" i="0" sz="1400" u="none" cap="none" strike="noStrike">
              <a:solidFill>
                <a:srgbClr val="00B05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" name="Google Shape;75;p10"/>
          <p:cNvSpPr/>
          <p:nvPr/>
        </p:nvSpPr>
        <p:spPr>
          <a:xfrm>
            <a:off x="1630678" y="2981816"/>
            <a:ext cx="131235" cy="640372"/>
          </a:xfrm>
          <a:prstGeom prst="leftBrace">
            <a:avLst>
              <a:gd fmla="val 8333" name="adj1"/>
              <a:gd fmla="val 50000" name="adj2"/>
            </a:avLst>
          </a:prstGeom>
          <a:noFill/>
          <a:ln cap="flat" cmpd="sng" w="28575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" name="Google Shape;76;p10"/>
          <p:cNvSpPr txBox="1"/>
          <p:nvPr/>
        </p:nvSpPr>
        <p:spPr>
          <a:xfrm>
            <a:off x="1274233" y="3148113"/>
            <a:ext cx="441960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12</a:t>
            </a:r>
            <a:endParaRPr b="0" i="0" sz="1400" u="none" cap="none" strike="noStrike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77" name="Google Shape;77;p10"/>
          <p:cNvCxnSpPr>
            <a:stCxn id="71" idx="1"/>
            <a:endCxn id="74" idx="1"/>
          </p:cNvCxnSpPr>
          <p:nvPr/>
        </p:nvCxnSpPr>
        <p:spPr>
          <a:xfrm>
            <a:off x="1341120" y="2263730"/>
            <a:ext cx="600" cy="452700"/>
          </a:xfrm>
          <a:prstGeom prst="curvedConnector3">
            <a:avLst>
              <a:gd fmla="val -35983333" name="adj1"/>
            </a:avLst>
          </a:prstGeom>
          <a:noFill/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med" w="med" type="triangle"/>
          </a:ln>
          <a:effectLst>
            <a:outerShdw blurRad="40000" rotWithShape="0" dir="5400000" dist="20000">
              <a:srgbClr val="000000">
                <a:alpha val="37647"/>
              </a:srgbClr>
            </a:outerShdw>
          </a:effectLst>
        </p:spPr>
      </p:cxnSp>
      <p:cxnSp>
        <p:nvCxnSpPr>
          <p:cNvPr id="78" name="Google Shape;78;p10"/>
          <p:cNvCxnSpPr>
            <a:stCxn id="74" idx="1"/>
            <a:endCxn id="76" idx="1"/>
          </p:cNvCxnSpPr>
          <p:nvPr/>
        </p:nvCxnSpPr>
        <p:spPr>
          <a:xfrm flipH="1">
            <a:off x="1274220" y="2716530"/>
            <a:ext cx="66900" cy="585600"/>
          </a:xfrm>
          <a:prstGeom prst="curvedConnector3">
            <a:avLst>
              <a:gd fmla="val 441683" name="adj1"/>
            </a:avLst>
          </a:prstGeom>
          <a:noFill/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med" w="med" type="triangle"/>
          </a:ln>
          <a:effectLst>
            <a:outerShdw blurRad="40000" rotWithShape="0" dir="5400000" dist="20000">
              <a:srgbClr val="000000">
                <a:alpha val="37647"/>
              </a:srgbClr>
            </a:outerShdw>
          </a:effectLst>
        </p:spPr>
      </p:cxnSp>
      <p:sp>
        <p:nvSpPr>
          <p:cNvPr id="79" name="Google Shape;79;p10"/>
          <p:cNvSpPr txBox="1"/>
          <p:nvPr/>
        </p:nvSpPr>
        <p:spPr>
          <a:xfrm>
            <a:off x="716289" y="2336241"/>
            <a:ext cx="416553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+4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" name="Google Shape;80;p10"/>
          <p:cNvSpPr txBox="1"/>
          <p:nvPr/>
        </p:nvSpPr>
        <p:spPr>
          <a:xfrm>
            <a:off x="629923" y="2855377"/>
            <a:ext cx="416553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+4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1"/>
          <p:cNvSpPr txBox="1"/>
          <p:nvPr>
            <p:ph idx="12" type="sldNum"/>
          </p:nvPr>
        </p:nvSpPr>
        <p:spPr>
          <a:xfrm>
            <a:off x="8713794" y="4749900"/>
            <a:ext cx="430206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86" name="Google Shape;86;p11"/>
          <p:cNvPicPr preferRelativeResize="0"/>
          <p:nvPr/>
        </p:nvPicPr>
        <p:blipFill rotWithShape="1">
          <a:blip r:embed="rId3">
            <a:alphaModFix/>
          </a:blip>
          <a:srcRect b="30802" l="7962" r="47819" t="20956"/>
          <a:stretch/>
        </p:blipFill>
        <p:spPr>
          <a:xfrm>
            <a:off x="4325738" y="442889"/>
            <a:ext cx="2007209" cy="2122135"/>
          </a:xfrm>
          <a:prstGeom prst="rect">
            <a:avLst/>
          </a:prstGeom>
          <a:noFill/>
          <a:ln>
            <a:noFill/>
          </a:ln>
        </p:spPr>
      </p:pic>
      <p:sp>
        <p:nvSpPr>
          <p:cNvPr id="87" name="Google Shape;87;p11"/>
          <p:cNvSpPr txBox="1"/>
          <p:nvPr/>
        </p:nvSpPr>
        <p:spPr>
          <a:xfrm>
            <a:off x="1389281" y="842238"/>
            <a:ext cx="2865456" cy="1323439"/>
          </a:xfrm>
          <a:prstGeom prst="rect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n：號碼牌上的數字</a:t>
            </a:r>
            <a:endParaRPr b="1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1600"/>
              <a:buFont typeface="Arial"/>
              <a:buNone/>
            </a:pPr>
            <a:r>
              <a:rPr b="1" i="0" lang="en-US" sz="1600" u="none" cap="none" strike="noStrike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k</a:t>
            </a:r>
            <a:r>
              <a:rPr b="1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：第幾輪</a:t>
            </a:r>
            <a:endParaRPr b="1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1600"/>
              <a:buFont typeface="Arial"/>
              <a:buNone/>
            </a:pPr>
            <a:r>
              <a:rPr b="1" i="0" lang="en-US" sz="1600" u="none" cap="none" strike="noStrik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s</a:t>
            </a:r>
            <a:r>
              <a:rPr b="1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：每一輪的數量</a:t>
            </a:r>
            <a:endParaRPr b="1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600"/>
              <a:buFont typeface="Arial"/>
              <a:buNone/>
            </a:pPr>
            <a:r>
              <a:rPr b="1" i="0" lang="en-US" sz="16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tmp</a:t>
            </a:r>
            <a:r>
              <a:rPr b="1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：加上當輪數量後的數字</a:t>
            </a:r>
            <a:endParaRPr b="1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ans：</a:t>
            </a:r>
            <a:endParaRPr b="1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8" name="Google Shape;88;p1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764354" y="2571750"/>
            <a:ext cx="6629400" cy="1918420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11"/>
          <p:cNvSpPr txBox="1"/>
          <p:nvPr/>
        </p:nvSpPr>
        <p:spPr>
          <a:xfrm>
            <a:off x="1389281" y="2571750"/>
            <a:ext cx="281940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b="0" i="0" sz="14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" name="Google Shape;90;p11"/>
          <p:cNvSpPr/>
          <p:nvPr/>
        </p:nvSpPr>
        <p:spPr>
          <a:xfrm>
            <a:off x="1694081" y="2571975"/>
            <a:ext cx="108375" cy="307777"/>
          </a:xfrm>
          <a:prstGeom prst="leftBrace">
            <a:avLst>
              <a:gd fmla="val 8333" name="adj1"/>
              <a:gd fmla="val 50000" name="adj2"/>
            </a:avLst>
          </a:prstGeom>
          <a:noFill/>
          <a:ln cap="flat" cmpd="sng" w="2857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" name="Google Shape;91;p11"/>
          <p:cNvSpPr/>
          <p:nvPr/>
        </p:nvSpPr>
        <p:spPr>
          <a:xfrm>
            <a:off x="1694080" y="2974113"/>
            <a:ext cx="108375" cy="408652"/>
          </a:xfrm>
          <a:prstGeom prst="leftBrace">
            <a:avLst>
              <a:gd fmla="val 8333" name="adj1"/>
              <a:gd fmla="val 50000" name="adj2"/>
            </a:avLst>
          </a:prstGeom>
          <a:noFill/>
          <a:ln cap="flat" cmpd="sng" w="2857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" name="Google Shape;92;p11"/>
          <p:cNvSpPr txBox="1"/>
          <p:nvPr/>
        </p:nvSpPr>
        <p:spPr>
          <a:xfrm>
            <a:off x="1389281" y="3024550"/>
            <a:ext cx="281940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8</a:t>
            </a:r>
            <a:endParaRPr b="0" i="0" sz="14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" name="Google Shape;93;p11"/>
          <p:cNvSpPr/>
          <p:nvPr/>
        </p:nvSpPr>
        <p:spPr>
          <a:xfrm>
            <a:off x="1678839" y="3443725"/>
            <a:ext cx="131235" cy="640372"/>
          </a:xfrm>
          <a:prstGeom prst="leftBrace">
            <a:avLst>
              <a:gd fmla="val 8333" name="adj1"/>
              <a:gd fmla="val 50000" name="adj2"/>
            </a:avLst>
          </a:prstGeom>
          <a:noFill/>
          <a:ln cap="flat" cmpd="sng" w="2857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" name="Google Shape;94;p11"/>
          <p:cNvSpPr txBox="1"/>
          <p:nvPr/>
        </p:nvSpPr>
        <p:spPr>
          <a:xfrm>
            <a:off x="1322394" y="3610022"/>
            <a:ext cx="441960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12</a:t>
            </a:r>
            <a:endParaRPr b="0" i="0" sz="14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" name="Google Shape;95;p11"/>
          <p:cNvSpPr/>
          <p:nvPr/>
        </p:nvSpPr>
        <p:spPr>
          <a:xfrm>
            <a:off x="2682240" y="2571750"/>
            <a:ext cx="182880" cy="307777"/>
          </a:xfrm>
          <a:prstGeom prst="ellipse">
            <a:avLst/>
          </a:prstGeom>
          <a:noFill/>
          <a:ln cap="flat" cmpd="sng" w="25400">
            <a:solidFill>
              <a:srgbClr val="00B05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" name="Google Shape;96;p11"/>
          <p:cNvSpPr/>
          <p:nvPr/>
        </p:nvSpPr>
        <p:spPr>
          <a:xfrm>
            <a:off x="2689861" y="2878038"/>
            <a:ext cx="182880" cy="307777"/>
          </a:xfrm>
          <a:prstGeom prst="ellipse">
            <a:avLst/>
          </a:prstGeom>
          <a:noFill/>
          <a:ln cap="flat" cmpd="sng" w="25400">
            <a:solidFill>
              <a:srgbClr val="00B05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" name="Google Shape;97;p11"/>
          <p:cNvSpPr/>
          <p:nvPr/>
        </p:nvSpPr>
        <p:spPr>
          <a:xfrm>
            <a:off x="2674622" y="3354441"/>
            <a:ext cx="182880" cy="307777"/>
          </a:xfrm>
          <a:prstGeom prst="ellipse">
            <a:avLst/>
          </a:prstGeom>
          <a:noFill/>
          <a:ln cap="flat" cmpd="sng" w="25400">
            <a:solidFill>
              <a:srgbClr val="00B05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" name="Google Shape;98;p11"/>
          <p:cNvSpPr/>
          <p:nvPr/>
        </p:nvSpPr>
        <p:spPr>
          <a:xfrm>
            <a:off x="2689861" y="4137132"/>
            <a:ext cx="182880" cy="307777"/>
          </a:xfrm>
          <a:prstGeom prst="ellipse">
            <a:avLst/>
          </a:prstGeom>
          <a:noFill/>
          <a:ln cap="flat" cmpd="sng" w="25400">
            <a:solidFill>
              <a:srgbClr val="00B05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p11"/>
          <p:cNvSpPr/>
          <p:nvPr/>
        </p:nvSpPr>
        <p:spPr>
          <a:xfrm>
            <a:off x="1428230" y="2571750"/>
            <a:ext cx="182880" cy="307777"/>
          </a:xfrm>
          <a:prstGeom prst="ellipse">
            <a:avLst/>
          </a:prstGeom>
          <a:noFill/>
          <a:ln cap="flat" cmpd="sng" w="2540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" name="Google Shape;100;p11"/>
          <p:cNvSpPr/>
          <p:nvPr/>
        </p:nvSpPr>
        <p:spPr>
          <a:xfrm>
            <a:off x="1432883" y="3031926"/>
            <a:ext cx="182880" cy="307777"/>
          </a:xfrm>
          <a:prstGeom prst="ellipse">
            <a:avLst/>
          </a:prstGeom>
          <a:noFill/>
          <a:ln cap="flat" cmpd="sng" w="2540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" name="Google Shape;101;p11"/>
          <p:cNvSpPr/>
          <p:nvPr/>
        </p:nvSpPr>
        <p:spPr>
          <a:xfrm>
            <a:off x="1360494" y="3617398"/>
            <a:ext cx="279823" cy="307777"/>
          </a:xfrm>
          <a:prstGeom prst="ellipse">
            <a:avLst/>
          </a:prstGeom>
          <a:noFill/>
          <a:ln cap="flat" cmpd="sng" w="2540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" name="Google Shape;102;p11"/>
          <p:cNvSpPr/>
          <p:nvPr/>
        </p:nvSpPr>
        <p:spPr>
          <a:xfrm>
            <a:off x="6705600" y="2594610"/>
            <a:ext cx="182880" cy="307777"/>
          </a:xfrm>
          <a:prstGeom prst="ellipse">
            <a:avLst/>
          </a:prstGeom>
          <a:noFill/>
          <a:ln cap="flat" cmpd="sng" w="254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" name="Google Shape;103;p11"/>
          <p:cNvSpPr/>
          <p:nvPr/>
        </p:nvSpPr>
        <p:spPr>
          <a:xfrm>
            <a:off x="6705600" y="3114207"/>
            <a:ext cx="251460" cy="307777"/>
          </a:xfrm>
          <a:prstGeom prst="ellipse">
            <a:avLst/>
          </a:prstGeom>
          <a:noFill/>
          <a:ln cap="flat" cmpd="sng" w="254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" name="Google Shape;104;p11"/>
          <p:cNvSpPr/>
          <p:nvPr/>
        </p:nvSpPr>
        <p:spPr>
          <a:xfrm>
            <a:off x="6679985" y="3899436"/>
            <a:ext cx="291677" cy="307777"/>
          </a:xfrm>
          <a:prstGeom prst="ellipse">
            <a:avLst/>
          </a:prstGeom>
          <a:noFill/>
          <a:ln cap="flat" cmpd="sng" w="254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" name="Google Shape;105;p11"/>
          <p:cNvSpPr/>
          <p:nvPr/>
        </p:nvSpPr>
        <p:spPr>
          <a:xfrm>
            <a:off x="3326545" y="3073105"/>
            <a:ext cx="433601" cy="385472"/>
          </a:xfrm>
          <a:prstGeom prst="star6">
            <a:avLst>
              <a:gd fmla="val 28868" name="adj"/>
              <a:gd fmla="val 115470" name="hf"/>
            </a:avLst>
          </a:prstGeom>
          <a:noFill/>
          <a:ln cap="flat" cmpd="sng" w="38100">
            <a:solidFill>
              <a:srgbClr val="FFFF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" name="Google Shape;106;p11"/>
          <p:cNvSpPr txBox="1"/>
          <p:nvPr/>
        </p:nvSpPr>
        <p:spPr>
          <a:xfrm>
            <a:off x="6403948" y="592726"/>
            <a:ext cx="2084731" cy="738664"/>
          </a:xfrm>
          <a:prstGeom prst="rect">
            <a:avLst/>
          </a:prstGeom>
          <a:solidFill>
            <a:srgbClr val="F7EBD5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Arial"/>
                <a:cs typeface="Arial"/>
                <a:sym typeface="Arial"/>
              </a:rPr>
              <a:t>EX：n=10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到</a:t>
            </a:r>
            <a:r>
              <a:rPr b="1" i="0" lang="en-US" sz="1400" u="none" cap="none" strike="noStrike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第2輪</a:t>
            </a:r>
            <a:r>
              <a:rPr b="1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時：</a:t>
            </a:r>
            <a:r>
              <a:rPr b="1" i="0" lang="en-US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tmp</a:t>
            </a:r>
            <a:r>
              <a:rPr b="1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+</a:t>
            </a:r>
            <a:r>
              <a:rPr b="1" i="0" lang="en-US" sz="14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8</a:t>
            </a:r>
            <a:r>
              <a:rPr b="1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r>
              <a:rPr b="1" i="0" lang="en-US" sz="14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12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tmp(12)</a:t>
            </a:r>
            <a:r>
              <a:rPr b="1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&gt;= </a:t>
            </a: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n(10)</a:t>
            </a:r>
            <a:endParaRPr/>
          </a:p>
        </p:txBody>
      </p:sp>
      <p:sp>
        <p:nvSpPr>
          <p:cNvPr id="107" name="Google Shape;107;p11"/>
          <p:cNvSpPr/>
          <p:nvPr/>
        </p:nvSpPr>
        <p:spPr>
          <a:xfrm>
            <a:off x="6547484" y="1685647"/>
            <a:ext cx="1756411" cy="738664"/>
          </a:xfrm>
          <a:prstGeom prst="rect">
            <a:avLst/>
          </a:prstGeom>
          <a:solidFill>
            <a:srgbClr val="E7EFD7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讓</a:t>
            </a:r>
            <a:r>
              <a:rPr b="1" i="0" lang="en-US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tmp(</a:t>
            </a:r>
            <a:r>
              <a:rPr b="1" i="0" lang="en-US" sz="14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12</a:t>
            </a:r>
            <a:r>
              <a:rPr b="1" i="0" lang="en-US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)</a:t>
            </a:r>
            <a:r>
              <a:rPr b="1" i="0" lang="en-US" sz="14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1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–</a:t>
            </a: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1" i="0" lang="en-US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s(</a:t>
            </a:r>
            <a:r>
              <a:rPr b="1" i="0" lang="en-US" sz="14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8</a:t>
            </a:r>
            <a:r>
              <a:rPr b="1" i="0" lang="en-US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)</a:t>
            </a: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，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退回上一輪的總數，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停在</a:t>
            </a:r>
            <a:r>
              <a:rPr b="1" i="0" lang="en-US" sz="14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r>
              <a:rPr b="0" i="0" lang="en-US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並跳出迴圈。</a:t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" name="Google Shape;108;p11"/>
          <p:cNvSpPr/>
          <p:nvPr/>
        </p:nvSpPr>
        <p:spPr>
          <a:xfrm>
            <a:off x="7322819" y="1409819"/>
            <a:ext cx="205740" cy="232588"/>
          </a:xfrm>
          <a:prstGeom prst="downArrow">
            <a:avLst>
              <a:gd fmla="val 50000" name="adj1"/>
              <a:gd fmla="val 50000" name="adj2"/>
            </a:avLst>
          </a:prstGeom>
          <a:solidFill>
            <a:srgbClr val="BBD187"/>
          </a:solidFill>
          <a:ln cap="flat" cmpd="sng" w="25400">
            <a:solidFill>
              <a:schemeClr val="accent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09" name="Google Shape;109;p11"/>
          <p:cNvCxnSpPr/>
          <p:nvPr/>
        </p:nvCxnSpPr>
        <p:spPr>
          <a:xfrm flipH="1" rot="10800000">
            <a:off x="5760720" y="1181100"/>
            <a:ext cx="716280" cy="322856"/>
          </a:xfrm>
          <a:prstGeom prst="straightConnector1">
            <a:avLst/>
          </a:prstGeom>
          <a:noFill/>
          <a:ln cap="flat" cmpd="sng" w="9525">
            <a:solidFill>
              <a:srgbClr val="347EB8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110" name="Google Shape;110;p11"/>
          <p:cNvCxnSpPr/>
          <p:nvPr/>
        </p:nvCxnSpPr>
        <p:spPr>
          <a:xfrm flipH="1" rot="10800000">
            <a:off x="5867400" y="1790142"/>
            <a:ext cx="754380" cy="99618"/>
          </a:xfrm>
          <a:prstGeom prst="straightConnector1">
            <a:avLst/>
          </a:prstGeom>
          <a:noFill/>
          <a:ln cap="flat" cmpd="sng" w="9525">
            <a:solidFill>
              <a:srgbClr val="347EB8"/>
            </a:solidFill>
            <a:prstDash val="solid"/>
            <a:round/>
            <a:headEnd len="sm" w="sm" type="none"/>
            <a:tailEnd len="med" w="med" type="triangle"/>
          </a:ln>
        </p:spPr>
      </p:cxn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12"/>
          <p:cNvSpPr txBox="1"/>
          <p:nvPr>
            <p:ph idx="12" type="sldNum"/>
          </p:nvPr>
        </p:nvSpPr>
        <p:spPr>
          <a:xfrm>
            <a:off x="8713794" y="4749900"/>
            <a:ext cx="430206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16" name="Google Shape;116;p12"/>
          <p:cNvSpPr txBox="1"/>
          <p:nvPr/>
        </p:nvSpPr>
        <p:spPr>
          <a:xfrm>
            <a:off x="3778516" y="2068846"/>
            <a:ext cx="878366" cy="954107"/>
          </a:xfrm>
          <a:prstGeom prst="rect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n：</a:t>
            </a: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10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k</a:t>
            </a:r>
            <a:r>
              <a:rPr b="1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：</a:t>
            </a: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s</a:t>
            </a:r>
            <a:r>
              <a:rPr b="1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：</a:t>
            </a: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8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tmp</a:t>
            </a:r>
            <a:r>
              <a:rPr b="1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：</a:t>
            </a: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/>
          </a:p>
        </p:txBody>
      </p:sp>
      <p:pic>
        <p:nvPicPr>
          <p:cNvPr id="117" name="Google Shape;117;p12"/>
          <p:cNvPicPr preferRelativeResize="0"/>
          <p:nvPr/>
        </p:nvPicPr>
        <p:blipFill rotWithShape="1">
          <a:blip r:embed="rId3">
            <a:alphaModFix/>
          </a:blip>
          <a:srcRect b="55680" l="0" r="0" t="0"/>
          <a:stretch/>
        </p:blipFill>
        <p:spPr>
          <a:xfrm>
            <a:off x="1764354" y="605790"/>
            <a:ext cx="6629400" cy="850234"/>
          </a:xfrm>
          <a:prstGeom prst="rect">
            <a:avLst/>
          </a:prstGeom>
          <a:noFill/>
          <a:ln>
            <a:noFill/>
          </a:ln>
        </p:spPr>
      </p:pic>
      <p:sp>
        <p:nvSpPr>
          <p:cNvPr id="118" name="Google Shape;118;p12"/>
          <p:cNvSpPr txBox="1"/>
          <p:nvPr/>
        </p:nvSpPr>
        <p:spPr>
          <a:xfrm>
            <a:off x="1389281" y="605790"/>
            <a:ext cx="281940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b="0" i="0" sz="14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" name="Google Shape;119;p12"/>
          <p:cNvSpPr/>
          <p:nvPr/>
        </p:nvSpPr>
        <p:spPr>
          <a:xfrm>
            <a:off x="1694081" y="606015"/>
            <a:ext cx="108375" cy="307777"/>
          </a:xfrm>
          <a:prstGeom prst="leftBrace">
            <a:avLst>
              <a:gd fmla="val 8333" name="adj1"/>
              <a:gd fmla="val 50000" name="adj2"/>
            </a:avLst>
          </a:prstGeom>
          <a:noFill/>
          <a:ln cap="flat" cmpd="sng" w="2857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" name="Google Shape;120;p12"/>
          <p:cNvSpPr/>
          <p:nvPr/>
        </p:nvSpPr>
        <p:spPr>
          <a:xfrm>
            <a:off x="1694080" y="1008153"/>
            <a:ext cx="108375" cy="408652"/>
          </a:xfrm>
          <a:prstGeom prst="leftBrace">
            <a:avLst>
              <a:gd fmla="val 8333" name="adj1"/>
              <a:gd fmla="val 50000" name="adj2"/>
            </a:avLst>
          </a:prstGeom>
          <a:noFill/>
          <a:ln cap="flat" cmpd="sng" w="2857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" name="Google Shape;121;p12"/>
          <p:cNvSpPr txBox="1"/>
          <p:nvPr/>
        </p:nvSpPr>
        <p:spPr>
          <a:xfrm>
            <a:off x="1389281" y="1058590"/>
            <a:ext cx="281940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8</a:t>
            </a:r>
            <a:endParaRPr b="0" i="0" sz="14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" name="Google Shape;122;p12"/>
          <p:cNvSpPr/>
          <p:nvPr/>
        </p:nvSpPr>
        <p:spPr>
          <a:xfrm>
            <a:off x="2689861" y="912078"/>
            <a:ext cx="182880" cy="307777"/>
          </a:xfrm>
          <a:prstGeom prst="ellipse">
            <a:avLst/>
          </a:prstGeom>
          <a:noFill/>
          <a:ln cap="flat" cmpd="sng" w="25400">
            <a:solidFill>
              <a:srgbClr val="00B05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" name="Google Shape;123;p12"/>
          <p:cNvSpPr/>
          <p:nvPr/>
        </p:nvSpPr>
        <p:spPr>
          <a:xfrm>
            <a:off x="1432883" y="1065966"/>
            <a:ext cx="182880" cy="307777"/>
          </a:xfrm>
          <a:prstGeom prst="ellipse">
            <a:avLst/>
          </a:prstGeom>
          <a:noFill/>
          <a:ln cap="flat" cmpd="sng" w="2540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" name="Google Shape;124;p12"/>
          <p:cNvSpPr/>
          <p:nvPr/>
        </p:nvSpPr>
        <p:spPr>
          <a:xfrm>
            <a:off x="6705600" y="628650"/>
            <a:ext cx="182880" cy="307777"/>
          </a:xfrm>
          <a:prstGeom prst="ellipse">
            <a:avLst/>
          </a:prstGeom>
          <a:noFill/>
          <a:ln cap="flat" cmpd="sng" w="254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" name="Google Shape;125;p12"/>
          <p:cNvSpPr/>
          <p:nvPr/>
        </p:nvSpPr>
        <p:spPr>
          <a:xfrm>
            <a:off x="3326545" y="1107145"/>
            <a:ext cx="433601" cy="385472"/>
          </a:xfrm>
          <a:prstGeom prst="star6">
            <a:avLst>
              <a:gd fmla="val 28868" name="adj"/>
              <a:gd fmla="val 115470" name="hf"/>
            </a:avLst>
          </a:prstGeom>
          <a:noFill/>
          <a:ln cap="flat" cmpd="sng" w="38100">
            <a:solidFill>
              <a:srgbClr val="FFFF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6" name="Google Shape;126;p12"/>
          <p:cNvSpPr txBox="1"/>
          <p:nvPr/>
        </p:nvSpPr>
        <p:spPr>
          <a:xfrm>
            <a:off x="1432883" y="1638028"/>
            <a:ext cx="2084731" cy="738664"/>
          </a:xfrm>
          <a:prstGeom prst="rect">
            <a:avLst/>
          </a:prstGeom>
          <a:solidFill>
            <a:srgbClr val="F7EBD5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Arial"/>
                <a:cs typeface="Arial"/>
                <a:sym typeface="Arial"/>
              </a:rPr>
              <a:t>EX：n=10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到</a:t>
            </a:r>
            <a:r>
              <a:rPr b="1" i="0" lang="en-US" sz="1400" u="none" cap="none" strike="noStrike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第2輪</a:t>
            </a:r>
            <a:r>
              <a:rPr b="1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時：</a:t>
            </a:r>
            <a:r>
              <a:rPr b="1" i="0" lang="en-US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tmp</a:t>
            </a:r>
            <a:r>
              <a:rPr b="1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+</a:t>
            </a:r>
            <a:r>
              <a:rPr b="1" i="0" lang="en-US" sz="14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8</a:t>
            </a:r>
            <a:r>
              <a:rPr b="1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r>
              <a:rPr b="1" i="0" lang="en-US" sz="14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12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tmp(12)</a:t>
            </a:r>
            <a:r>
              <a:rPr b="1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&gt;= </a:t>
            </a: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n(10)</a:t>
            </a:r>
            <a:endParaRPr/>
          </a:p>
        </p:txBody>
      </p:sp>
      <p:sp>
        <p:nvSpPr>
          <p:cNvPr id="127" name="Google Shape;127;p12"/>
          <p:cNvSpPr/>
          <p:nvPr/>
        </p:nvSpPr>
        <p:spPr>
          <a:xfrm>
            <a:off x="1576419" y="2677609"/>
            <a:ext cx="1756411" cy="738664"/>
          </a:xfrm>
          <a:prstGeom prst="rect">
            <a:avLst/>
          </a:prstGeom>
          <a:solidFill>
            <a:srgbClr val="E7EFD7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讓</a:t>
            </a:r>
            <a:r>
              <a:rPr b="1" i="0" lang="en-US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tmp(</a:t>
            </a:r>
            <a:r>
              <a:rPr b="1" i="0" lang="en-US" sz="14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12</a:t>
            </a:r>
            <a:r>
              <a:rPr b="1" i="0" lang="en-US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)</a:t>
            </a:r>
            <a:r>
              <a:rPr b="1" i="0" lang="en-US" sz="14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1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–</a:t>
            </a: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1" i="0" lang="en-US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s(</a:t>
            </a:r>
            <a:r>
              <a:rPr b="1" i="0" lang="en-US" sz="14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8</a:t>
            </a:r>
            <a:r>
              <a:rPr b="1" i="0" lang="en-US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)</a:t>
            </a: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，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退回上一輪的總數，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停在</a:t>
            </a:r>
            <a:r>
              <a:rPr b="1" i="0" lang="en-US" sz="14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r>
              <a:rPr b="0" i="0" lang="en-US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並跳出迴圈。</a:t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" name="Google Shape;128;p12"/>
          <p:cNvSpPr/>
          <p:nvPr/>
        </p:nvSpPr>
        <p:spPr>
          <a:xfrm>
            <a:off x="2351754" y="2401781"/>
            <a:ext cx="205740" cy="232588"/>
          </a:xfrm>
          <a:prstGeom prst="downArrow">
            <a:avLst>
              <a:gd fmla="val 50000" name="adj1"/>
              <a:gd fmla="val 50000" name="adj2"/>
            </a:avLst>
          </a:prstGeom>
          <a:solidFill>
            <a:srgbClr val="BBD187"/>
          </a:solidFill>
          <a:ln cap="flat" cmpd="sng" w="25400">
            <a:solidFill>
              <a:schemeClr val="accent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9" name="Google Shape;129;p12"/>
          <p:cNvSpPr/>
          <p:nvPr/>
        </p:nvSpPr>
        <p:spPr>
          <a:xfrm rot="-2471228">
            <a:off x="3270871" y="2732292"/>
            <a:ext cx="474060" cy="202121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BBD187"/>
          </a:solidFill>
          <a:ln cap="flat" cmpd="sng" w="25400">
            <a:solidFill>
              <a:schemeClr val="accent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0" name="Google Shape;130;p12"/>
          <p:cNvSpPr txBox="1"/>
          <p:nvPr/>
        </p:nvSpPr>
        <p:spPr>
          <a:xfrm>
            <a:off x="3945356" y="1746851"/>
            <a:ext cx="579121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此時</a:t>
            </a:r>
            <a:endParaRPr/>
          </a:p>
        </p:txBody>
      </p:sp>
      <p:grpSp>
        <p:nvGrpSpPr>
          <p:cNvPr id="131" name="Google Shape;131;p12"/>
          <p:cNvGrpSpPr/>
          <p:nvPr/>
        </p:nvGrpSpPr>
        <p:grpSpPr>
          <a:xfrm>
            <a:off x="5114642" y="2068845"/>
            <a:ext cx="2335896" cy="954108"/>
            <a:chOff x="5164888" y="2355136"/>
            <a:chExt cx="2335896" cy="954108"/>
          </a:xfrm>
        </p:grpSpPr>
        <p:pic>
          <p:nvPicPr>
            <p:cNvPr id="132" name="Google Shape;132;p12"/>
            <p:cNvPicPr preferRelativeResize="0"/>
            <p:nvPr/>
          </p:nvPicPr>
          <p:blipFill rotWithShape="1">
            <a:blip r:embed="rId4">
              <a:alphaModFix/>
            </a:blip>
            <a:srcRect b="22231" l="6800" r="52984" t="68837"/>
            <a:stretch/>
          </p:blipFill>
          <p:spPr>
            <a:xfrm>
              <a:off x="5272649" y="2509969"/>
              <a:ext cx="1843717" cy="39681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33" name="Google Shape;133;p12"/>
            <p:cNvSpPr/>
            <p:nvPr/>
          </p:nvSpPr>
          <p:spPr>
            <a:xfrm>
              <a:off x="5164888" y="3001467"/>
              <a:ext cx="2335896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1" i="0" lang="en-US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ans： (10 – 4 – 1) / 2 = 2.5</a:t>
              </a:r>
              <a:endParaRPr/>
            </a:p>
          </p:txBody>
        </p:sp>
        <p:sp>
          <p:nvSpPr>
            <p:cNvPr id="134" name="Google Shape;134;p12"/>
            <p:cNvSpPr/>
            <p:nvPr/>
          </p:nvSpPr>
          <p:spPr>
            <a:xfrm>
              <a:off x="5164888" y="2355136"/>
              <a:ext cx="2335896" cy="954107"/>
            </a:xfrm>
            <a:prstGeom prst="rect">
              <a:avLst/>
            </a:prstGeom>
            <a:noFill/>
            <a:ln cap="flat" cmpd="sng" w="2857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35" name="Google Shape;135;p12"/>
          <p:cNvSpPr/>
          <p:nvPr/>
        </p:nvSpPr>
        <p:spPr>
          <a:xfrm>
            <a:off x="4717610" y="2443635"/>
            <a:ext cx="325884" cy="232551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BBD187"/>
          </a:solidFill>
          <a:ln cap="flat" cmpd="sng" w="25400">
            <a:solidFill>
              <a:schemeClr val="accent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36" name="Google Shape;136;p12"/>
          <p:cNvGrpSpPr/>
          <p:nvPr/>
        </p:nvGrpSpPr>
        <p:grpSpPr>
          <a:xfrm>
            <a:off x="1311091" y="3724433"/>
            <a:ext cx="3123300" cy="570934"/>
            <a:chOff x="1448700" y="3742324"/>
            <a:chExt cx="3123300" cy="570934"/>
          </a:xfrm>
        </p:grpSpPr>
        <p:sp>
          <p:nvSpPr>
            <p:cNvPr id="137" name="Google Shape;137;p12"/>
            <p:cNvSpPr/>
            <p:nvPr/>
          </p:nvSpPr>
          <p:spPr>
            <a:xfrm>
              <a:off x="1448700" y="3742324"/>
              <a:ext cx="3123300" cy="570934"/>
            </a:xfrm>
            <a:prstGeom prst="rect">
              <a:avLst/>
            </a:prstGeom>
            <a:solidFill>
              <a:srgbClr val="B7B7B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Microsoft JhengHei"/>
                <a:buNone/>
              </a:pPr>
              <a:r>
                <a:rPr b="0" i="0" lang="en-US" sz="1400" u="none" cap="none" strike="noStrike">
                  <a:solidFill>
                    <a:schemeClr val="dk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ans為int型態，小數點後無條件捨去</a:t>
              </a:r>
              <a:endParaRPr b="0" i="0" sz="14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Microsoft JhengHei"/>
                <a:buNone/>
              </a:pPr>
              <a:r>
                <a:rPr b="1" i="0" lang="en-US" sz="1400" u="none" cap="none" strike="noStrike">
                  <a:solidFill>
                    <a:schemeClr val="dk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ans = 2</a:t>
              </a:r>
              <a:endParaRPr b="1" i="0" sz="14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  <p:sp>
          <p:nvSpPr>
            <p:cNvPr id="138" name="Google Shape;138;p12"/>
            <p:cNvSpPr/>
            <p:nvPr/>
          </p:nvSpPr>
          <p:spPr>
            <a:xfrm>
              <a:off x="2298414" y="4103978"/>
              <a:ext cx="312420" cy="108256"/>
            </a:xfrm>
            <a:prstGeom prst="rightArrow">
              <a:avLst>
                <a:gd fmla="val 50000" name="adj1"/>
                <a:gd fmla="val 50000" name="adj2"/>
              </a:avLst>
            </a:prstGeom>
            <a:solidFill>
              <a:srgbClr val="7F7F7F"/>
            </a:solidFill>
            <a:ln cap="flat" cmpd="sng" w="25400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39" name="Google Shape;139;p12"/>
          <p:cNvSpPr txBox="1"/>
          <p:nvPr/>
        </p:nvSpPr>
        <p:spPr>
          <a:xfrm>
            <a:off x="7174549" y="1639129"/>
            <a:ext cx="1774822" cy="523220"/>
          </a:xfrm>
          <a:prstGeom prst="rect">
            <a:avLst/>
          </a:prstGeom>
          <a:solidFill>
            <a:schemeClr val="lt1"/>
          </a:solidFill>
          <a:ln cap="flat" cmpd="sng" w="28575">
            <a:solidFill>
              <a:srgbClr val="0070C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計算n為這一輪的第幾個數字 (從0開始)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" name="Google Shape;140;p12"/>
          <p:cNvSpPr/>
          <p:nvPr/>
        </p:nvSpPr>
        <p:spPr>
          <a:xfrm>
            <a:off x="5699760" y="2185256"/>
            <a:ext cx="1280160" cy="216525"/>
          </a:xfrm>
          <a:prstGeom prst="rect">
            <a:avLst/>
          </a:prstGeom>
          <a:noFill/>
          <a:ln cap="flat" cmpd="sng" w="25400">
            <a:solidFill>
              <a:srgbClr val="0070C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41" name="Google Shape;141;p12"/>
          <p:cNvCxnSpPr>
            <a:stCxn id="140" idx="0"/>
            <a:endCxn id="139" idx="1"/>
          </p:cNvCxnSpPr>
          <p:nvPr/>
        </p:nvCxnSpPr>
        <p:spPr>
          <a:xfrm flipH="1" rot="10800000">
            <a:off x="6339840" y="1900856"/>
            <a:ext cx="834600" cy="284400"/>
          </a:xfrm>
          <a:prstGeom prst="straightConnector1">
            <a:avLst/>
          </a:prstGeom>
          <a:noFill/>
          <a:ln cap="flat" cmpd="sng" w="25400">
            <a:solidFill>
              <a:schemeClr val="accent1"/>
            </a:solidFill>
            <a:prstDash val="solid"/>
            <a:round/>
            <a:headEnd len="sm" w="sm" type="none"/>
            <a:tailEnd len="med" w="med" type="triangle"/>
          </a:ln>
          <a:effectLst>
            <a:outerShdw blurRad="40000" rotWithShape="0" dir="5400000" dist="20000">
              <a:srgbClr val="000000">
                <a:alpha val="37647"/>
              </a:srgbClr>
            </a:outerShdw>
          </a:effectLst>
        </p:spPr>
      </p:cxnSp>
      <p:sp>
        <p:nvSpPr>
          <p:cNvPr id="142" name="Google Shape;142;p12"/>
          <p:cNvSpPr txBox="1"/>
          <p:nvPr/>
        </p:nvSpPr>
        <p:spPr>
          <a:xfrm>
            <a:off x="7521685" y="2223678"/>
            <a:ext cx="1407211" cy="1169551"/>
          </a:xfrm>
          <a:prstGeom prst="rect">
            <a:avLst/>
          </a:prstGeom>
          <a:solidFill>
            <a:schemeClr val="lt1"/>
          </a:solidFill>
          <a:ln cap="flat" cmpd="sng" w="2857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因為第</a:t>
            </a:r>
            <a:r>
              <a:rPr b="0" i="0" lang="en-US" sz="1400" u="none" cap="none" strike="noStrike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k</a:t>
            </a: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輪代表每樣東西有</a:t>
            </a:r>
            <a:r>
              <a:rPr b="0" i="0" lang="en-US" sz="1400" u="none" cap="none" strike="noStrike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k</a:t>
            </a: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個，故除以</a:t>
            </a:r>
            <a:r>
              <a:rPr b="1" i="0" lang="en-US" sz="1400" u="none" cap="none" strike="noStrike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“第幾輪”</a:t>
            </a: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即可知道會拿到什麼</a:t>
            </a:r>
            <a:endParaRPr/>
          </a:p>
        </p:txBody>
      </p:sp>
      <p:sp>
        <p:nvSpPr>
          <p:cNvPr id="143" name="Google Shape;143;p12"/>
          <p:cNvSpPr/>
          <p:nvPr/>
        </p:nvSpPr>
        <p:spPr>
          <a:xfrm>
            <a:off x="5317463" y="2440204"/>
            <a:ext cx="1014757" cy="161006"/>
          </a:xfrm>
          <a:prstGeom prst="rect">
            <a:avLst/>
          </a:prstGeom>
          <a:noFill/>
          <a:ln cap="flat" cmpd="sng" w="25400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44" name="Google Shape;144;p12"/>
          <p:cNvCxnSpPr>
            <a:stCxn id="143" idx="3"/>
          </p:cNvCxnSpPr>
          <p:nvPr/>
        </p:nvCxnSpPr>
        <p:spPr>
          <a:xfrm>
            <a:off x="6332220" y="2520707"/>
            <a:ext cx="1213500" cy="0"/>
          </a:xfrm>
          <a:prstGeom prst="straightConnector1">
            <a:avLst/>
          </a:prstGeom>
          <a:noFill/>
          <a:ln cap="flat" cmpd="sng" w="25400">
            <a:solidFill>
              <a:schemeClr val="accent5"/>
            </a:solidFill>
            <a:prstDash val="solid"/>
            <a:round/>
            <a:headEnd len="sm" w="sm" type="none"/>
            <a:tailEnd len="med" w="med" type="triangle"/>
          </a:ln>
          <a:effectLst>
            <a:outerShdw blurRad="40000" rotWithShape="0" dir="5400000" dist="20000">
              <a:srgbClr val="000000">
                <a:alpha val="37647"/>
              </a:srgbClr>
            </a:outerShdw>
          </a:effectLst>
        </p:spPr>
      </p:cxnSp>
      <p:pic>
        <p:nvPicPr>
          <p:cNvPr id="145" name="Google Shape;145;p12"/>
          <p:cNvPicPr preferRelativeResize="0"/>
          <p:nvPr/>
        </p:nvPicPr>
        <p:blipFill rotWithShape="1">
          <a:blip r:embed="rId4">
            <a:alphaModFix/>
          </a:blip>
          <a:srcRect b="4333" l="6800" r="2000" t="77484"/>
          <a:stretch/>
        </p:blipFill>
        <p:spPr>
          <a:xfrm>
            <a:off x="4507471" y="3586110"/>
            <a:ext cx="4421426" cy="854202"/>
          </a:xfrm>
          <a:prstGeom prst="rect">
            <a:avLst/>
          </a:prstGeom>
          <a:noFill/>
          <a:ln>
            <a:noFill/>
          </a:ln>
        </p:spPr>
      </p:pic>
      <p:sp>
        <p:nvSpPr>
          <p:cNvPr id="146" name="Google Shape;146;p12"/>
          <p:cNvSpPr/>
          <p:nvPr/>
        </p:nvSpPr>
        <p:spPr>
          <a:xfrm>
            <a:off x="4572000" y="4009900"/>
            <a:ext cx="3489960" cy="184443"/>
          </a:xfrm>
          <a:prstGeom prst="rect">
            <a:avLst/>
          </a:prstGeom>
          <a:solidFill>
            <a:srgbClr val="FFFF00">
              <a:alpha val="28627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13"/>
          <p:cNvSpPr txBox="1"/>
          <p:nvPr>
            <p:ph idx="12" type="sldNum"/>
          </p:nvPr>
        </p:nvSpPr>
        <p:spPr>
          <a:xfrm>
            <a:off x="8742670" y="4749900"/>
            <a:ext cx="40133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52" name="Google Shape;152;p13"/>
          <p:cNvSpPr txBox="1"/>
          <p:nvPr/>
        </p:nvSpPr>
        <p:spPr>
          <a:xfrm>
            <a:off x="167379" y="909827"/>
            <a:ext cx="839229" cy="3203582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Noto Sans Symbols"/>
              <a:buNone/>
            </a:pPr>
            <a:r>
              <a:rPr b="1" i="0" lang="en-US" sz="50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參考解答</a:t>
            </a:r>
            <a:endParaRPr b="1" i="0" sz="5000" u="none" cap="none" strike="noStrike">
              <a:solidFill>
                <a:srgbClr val="00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153" name="Google Shape;153;p13"/>
          <p:cNvPicPr preferRelativeResize="0"/>
          <p:nvPr/>
        </p:nvPicPr>
        <p:blipFill rotWithShape="1">
          <a:blip r:embed="rId3">
            <a:alphaModFix/>
          </a:blip>
          <a:srcRect b="0" l="544" r="0" t="0"/>
          <a:stretch/>
        </p:blipFill>
        <p:spPr>
          <a:xfrm>
            <a:off x="2609339" y="360171"/>
            <a:ext cx="4416301" cy="430326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Quintus template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