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Tinos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FA84DFD-FFD2-46A1-AE46-47A5A6179A85}">
  <a:tblStyle styleId="{CFA84DFD-FFD2-46A1-AE46-47A5A6179A85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Tinos-bold.fntdata"/><Relationship Id="rId14" Type="http://schemas.openxmlformats.org/officeDocument/2006/relationships/font" Target="fonts/Tinos-regular.fntdata"/><Relationship Id="rId17" Type="http://schemas.openxmlformats.org/officeDocument/2006/relationships/font" Target="fonts/Tinos-boldItalic.fntdata"/><Relationship Id="rId16" Type="http://schemas.openxmlformats.org/officeDocument/2006/relationships/font" Target="fonts/Tino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" name="Google Shape;5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hyperlink" Target="http://www.flaticon.com/?fbclid=IwAR3_xJEOVQxO0E7epvyDoEvq_sdyU6Zh-l8-UlNq7ydRGfbnTuC3gv_s4do" TargetMode="External"/><Relationship Id="rId5" Type="http://schemas.openxmlformats.org/officeDocument/2006/relationships/hyperlink" Target="http://www.flaticon.com/?fbclid=IwAR3_xJEOVQxO0E7epvyDoEvq_sdyU6Zh-l8-UlNq7ydRGfbnTuC3gv_s4do" TargetMode="External"/><Relationship Id="rId6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hyperlink" Target="http://www.flaticon.com/?fbclid=IwAR3_xJEOVQxO0E7epvyDoEvq_sdyU6Zh-l8-UlNq7ydRGfbnTuC3gv_s4do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52698" y="1951876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en-US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解題-道路鋪設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495682" y="4135190"/>
            <a:ext cx="400462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good-ware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41398" y="1352550"/>
            <a:ext cx="24384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1600200" y="1554952"/>
            <a:ext cx="6618514" cy="1261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給你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一條長度為L的道路和長度為1 ~ L的磁磚各無限個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，問</a:t>
            </a: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將道路用磁磚鋪滿共有幾種鋪法？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以長度3為例，總共有3、1+2、2+1、1+1+1四種鋪法。</a:t>
            </a:r>
            <a:endParaRPr/>
          </a:p>
        </p:txBody>
      </p:sp>
      <p:pic>
        <p:nvPicPr>
          <p:cNvPr id="50" name="Google Shape;5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6530" y="3359648"/>
            <a:ext cx="961571" cy="96157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8"/>
          <p:cNvSpPr/>
          <p:nvPr/>
        </p:nvSpPr>
        <p:spPr>
          <a:xfrm>
            <a:off x="4941995" y="4232543"/>
            <a:ext cx="420200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pixel-buddha from </a:t>
            </a:r>
            <a:r>
              <a:rPr b="0" i="0" lang="en-US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8"/>
          <p:cNvSpPr/>
          <p:nvPr/>
        </p:nvSpPr>
        <p:spPr>
          <a:xfrm>
            <a:off x="5035552" y="4091171"/>
            <a:ext cx="420200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Prosymbols from </a:t>
            </a:r>
            <a:r>
              <a:rPr b="0" i="0" lang="en-US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Google Shape;53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19441" y="2926608"/>
            <a:ext cx="1289008" cy="1289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" name="Google Shape;59;p9"/>
          <p:cNvSpPr/>
          <p:nvPr/>
        </p:nvSpPr>
        <p:spPr>
          <a:xfrm>
            <a:off x="1659279" y="812791"/>
            <a:ext cx="6642851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第一列有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一個正整數T（1 ≤ N ≤ 10</a:t>
            </a:r>
            <a:r>
              <a:rPr b="1" baseline="3000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，代表有</a:t>
            </a:r>
            <a:r>
              <a:rPr b="1" i="0" lang="en-US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T條路要鋪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接著T列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為各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道路長度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，每列有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一個正整數L（1 ≤ L ≤ 10</a:t>
            </a:r>
            <a:r>
              <a:rPr b="1" baseline="3000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，為</a:t>
            </a:r>
            <a:r>
              <a:rPr b="1" i="0" lang="en-US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道路的長度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</p:txBody>
      </p:sp>
      <p:sp>
        <p:nvSpPr>
          <p:cNvPr id="60" name="Google Shape;60;p9"/>
          <p:cNvSpPr/>
          <p:nvPr/>
        </p:nvSpPr>
        <p:spPr>
          <a:xfrm>
            <a:off x="1659278" y="2125474"/>
            <a:ext cx="6515893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對每筆資料請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輸出T列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，每列皆有</a:t>
            </a: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一個正整數，為鋪法總數除以</a:t>
            </a:r>
            <a:endParaRPr b="1" i="0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b="1" baseline="3000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＋7 後的餘數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</p:txBody>
      </p:sp>
      <p:graphicFrame>
        <p:nvGraphicFramePr>
          <p:cNvPr id="61" name="Google Shape;61;p9"/>
          <p:cNvGraphicFramePr/>
          <p:nvPr/>
        </p:nvGraphicFramePr>
        <p:xfrm>
          <a:off x="5464563" y="3204366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{CFA84DFD-FFD2-46A1-AE46-47A5A6179A85}</a:tableStyleId>
              </a:tblPr>
              <a:tblGrid>
                <a:gridCol w="1368050"/>
                <a:gridCol w="1342550"/>
              </a:tblGrid>
              <a:tr h="94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50000</a:t>
                      </a:r>
                      <a:endParaRPr sz="18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509082729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pic>
        <p:nvPicPr>
          <p:cNvPr id="62" name="Google Shape;6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00795" y="3203722"/>
            <a:ext cx="942409" cy="94240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9"/>
          <p:cNvSpPr/>
          <p:nvPr/>
        </p:nvSpPr>
        <p:spPr>
          <a:xfrm>
            <a:off x="4941995" y="535792"/>
            <a:ext cx="420200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Roundicons from </a:t>
            </a:r>
            <a:r>
              <a:rPr b="0" i="0" lang="en-US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en-US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9" name="Google Shape;69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1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排列組合</a:t>
            </a:r>
            <a:endParaRPr b="1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b="1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快速冪取模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" name="Google Shape;71;p10"/>
          <p:cNvSpPr/>
          <p:nvPr/>
        </p:nvSpPr>
        <p:spPr>
          <a:xfrm>
            <a:off x="4533579" y="4224837"/>
            <a:ext cx="40847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10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2734" y="1388094"/>
            <a:ext cx="2367311" cy="23673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排列組合</a:t>
            </a:r>
            <a:endParaRPr/>
          </a:p>
        </p:txBody>
      </p:sp>
      <p:sp>
        <p:nvSpPr>
          <p:cNvPr id="79" name="Google Shape;79;p11"/>
          <p:cNvSpPr txBox="1"/>
          <p:nvPr/>
        </p:nvSpPr>
        <p:spPr>
          <a:xfrm>
            <a:off x="1778303" y="1419275"/>
            <a:ext cx="6512769" cy="785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每個格子和格子間皆可決定要不要連起來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1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 </a:t>
            </a:r>
            <a:r>
              <a:rPr b="1" i="1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個格子共有 </a:t>
            </a:r>
            <a:r>
              <a:rPr b="1" i="1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－1個間隔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，因此鋪法共有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1" baseline="30000" i="1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</a:t>
            </a:r>
            <a:r>
              <a:rPr b="1" baseline="30000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－1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種。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0" name="Google Shape;8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40739" y="2430689"/>
            <a:ext cx="2447672" cy="1807512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1" name="Google Shape;81;p11"/>
          <p:cNvSpPr txBox="1"/>
          <p:nvPr/>
        </p:nvSpPr>
        <p:spPr>
          <a:xfrm>
            <a:off x="6420924" y="2430689"/>
            <a:ext cx="1775694" cy="1815882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因此會有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68288" lvl="0" marL="26828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AutoNum type="arabicPeriod"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(123)</a:t>
            </a:r>
            <a:endParaRPr/>
          </a:p>
          <a:p>
            <a:pPr indent="-268288" lvl="0" marL="26828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AutoNum type="arabicPeriod"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(12) (3)</a:t>
            </a:r>
            <a:endParaRPr/>
          </a:p>
          <a:p>
            <a:pPr indent="-268288" lvl="0" marL="26828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AutoNum type="arabicPeriod"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(23)</a:t>
            </a:r>
            <a:endParaRPr/>
          </a:p>
          <a:p>
            <a:pPr indent="-268288" lvl="0" marL="26828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AutoNum type="arabicPeriod"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(2) (3)</a:t>
            </a:r>
            <a:endParaRPr/>
          </a:p>
          <a:p>
            <a:pPr indent="-2540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 共 4 種情況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2" name="Google Shape;82;p11"/>
          <p:cNvSpPr txBox="1"/>
          <p:nvPr/>
        </p:nvSpPr>
        <p:spPr>
          <a:xfrm>
            <a:off x="1778303" y="2310140"/>
            <a:ext cx="187014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範例： N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1"/>
          <p:cNvSpPr/>
          <p:nvPr/>
        </p:nvSpPr>
        <p:spPr>
          <a:xfrm>
            <a:off x="1944560" y="2555288"/>
            <a:ext cx="1870146" cy="6991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 代表連接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 代表不連接</a:t>
            </a:r>
            <a:endParaRPr b="1" i="0" sz="1400" u="none" cap="none" strike="noStrik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" name="Google Shape;89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快速冪取模</a:t>
            </a:r>
            <a:endParaRPr/>
          </a:p>
        </p:txBody>
      </p:sp>
      <p:sp>
        <p:nvSpPr>
          <p:cNvPr id="90" name="Google Shape;90;p12"/>
          <p:cNvSpPr/>
          <p:nvPr/>
        </p:nvSpPr>
        <p:spPr>
          <a:xfrm>
            <a:off x="1692947" y="1419275"/>
            <a:ext cx="6480028" cy="280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因</a:t>
            </a:r>
            <a:r>
              <a:rPr b="0" i="0" lang="en-US" sz="1600" u="sng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路長最長為10</a:t>
            </a:r>
            <a:r>
              <a:rPr b="0" baseline="30000" i="0" lang="en-US" sz="1600" u="sng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9</a:t>
            </a:r>
            <a:r>
              <a:rPr b="0" i="0" lang="en-US" sz="1600" u="sng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，因此無法使用O(N)的方式慢慢求解</a:t>
            </a:r>
            <a:r>
              <a:rPr b="1" i="0" lang="en-US" sz="1600" u="sng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0" i="0" sz="1600" u="sng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🡪"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必須使用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快速冪遞迴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求解，時間複雜度為O(log N)。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Noto Sans Symbols"/>
              <a:buChar char="⮚"/>
            </a:pP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快速冪遞迴 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將情況分成2種：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Microsoft JhengHei"/>
              <a:buAutoNum type="arabicParenBoth"/>
            </a:pPr>
            <a:r>
              <a:rPr b="1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次方為</a:t>
            </a:r>
            <a:r>
              <a:rPr b="1" i="0" lang="en-US" sz="1600" u="sng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奇數</a:t>
            </a:r>
            <a:r>
              <a:rPr b="1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，如3</a:t>
            </a:r>
            <a:r>
              <a:rPr b="1" baseline="30000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 </a:t>
            </a:r>
            <a:r>
              <a:rPr b="1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mod 6：</a:t>
            </a:r>
            <a:endParaRPr b="1" baseline="30000" i="0" sz="1600" u="none" cap="none" strike="noStrik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 則可將式子改寫為 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b="1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b="1" baseline="30000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mod 6) x (</a:t>
            </a:r>
            <a:r>
              <a:rPr b="1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b="1" baseline="30000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mod 6) mod 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 次方為</a:t>
            </a:r>
            <a:r>
              <a:rPr b="1" i="0" lang="en-US" sz="1600" u="sng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偶數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，如3</a:t>
            </a:r>
            <a:r>
              <a:rPr b="1" baseline="30000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 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mod 6：</a:t>
            </a:r>
            <a:endParaRPr b="1" i="0" sz="1600" u="none" cap="none" strike="noStrik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 則可將式子改寫為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(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b="1" baseline="30000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mod 6) x (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b="1" baseline="30000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mod 6) mod 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" name="Google Shape;96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快速冪取模</a:t>
            </a: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1682062" y="1419275"/>
            <a:ext cx="666285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Microsoft JhengHei"/>
              <a:buAutoNum type="arabicParenBoth"/>
            </a:pPr>
            <a:r>
              <a:rPr b="1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次方為奇數，如2</a:t>
            </a:r>
            <a:r>
              <a:rPr b="1" baseline="30000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 </a:t>
            </a:r>
            <a:r>
              <a:rPr b="1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mod 6：</a:t>
            </a:r>
            <a:endParaRPr b="1" baseline="30000" i="0" sz="1600" u="none" cap="none" strike="noStrik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🡪 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則可將式子改寫為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(</a:t>
            </a:r>
            <a:r>
              <a:rPr b="1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1" baseline="30000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mod 6) x (</a:t>
            </a:r>
            <a:r>
              <a:rPr b="1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1" baseline="30000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mod 6) mod 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 次方為偶數，如2</a:t>
            </a:r>
            <a:r>
              <a:rPr b="1" baseline="30000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 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mod 6：</a:t>
            </a:r>
            <a:endParaRPr b="1" i="0" sz="1600" u="none" cap="none" strike="noStrik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🡪 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則可將式子改寫為  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1" baseline="30000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mod 6) x (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1" baseline="30000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mod 6) mod 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8" name="Google Shape;9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2356" y="2556987"/>
            <a:ext cx="2676216" cy="1731925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9" name="Google Shape;9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9395" y="2549557"/>
            <a:ext cx="2772812" cy="1749988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5" name="Google Shape;105;p1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範例程式</a:t>
            </a:r>
            <a:endParaRPr/>
          </a:p>
        </p:txBody>
      </p:sp>
      <p:pic>
        <p:nvPicPr>
          <p:cNvPr id="106" name="Google Shape;10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9460" y="1618069"/>
            <a:ext cx="3165115" cy="2161765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7" name="Google Shape;10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64197" y="1618069"/>
            <a:ext cx="3301217" cy="2161765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