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Tinos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96B6F3C-3886-4436-9401-83641284EBFB}">
  <a:tblStyle styleId="{A96B6F3C-3886-4436-9401-83641284EBF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nos-bold.fntdata"/><Relationship Id="rId14" Type="http://schemas.openxmlformats.org/officeDocument/2006/relationships/font" Target="fonts/Tinos-regular.fntdata"/><Relationship Id="rId17" Type="http://schemas.openxmlformats.org/officeDocument/2006/relationships/font" Target="fonts/Tinos-boldItalic.fntdata"/><Relationship Id="rId16" Type="http://schemas.openxmlformats.org/officeDocument/2006/relationships/font" Target="fonts/Tino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" name="Google Shape;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hyperlink" Target="http://www.flaticon.com/?fbclid=IwAR3_xJEOVQxO0E7epvyDoEvq_sdyU6Zh-l8-UlNq7ydRGfbnTuC3gv_s4do" TargetMode="External"/><Relationship Id="rId5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52698" y="1859594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解題-粉絲見面會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386825" y="4178733"/>
            <a:ext cx="41056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2814" y="2253343"/>
            <a:ext cx="1445325" cy="144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43057" y="2253343"/>
            <a:ext cx="1445325" cy="144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80191" y="1537854"/>
            <a:ext cx="2160814" cy="2160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1643743" y="715917"/>
            <a:ext cx="6553199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浩哥是知名的實況主，他在實況的時候常常有許多粉絲送他虛擬禮物。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有一天，浩哥想要舉辦一場</a:t>
            </a:r>
            <a:r>
              <a:rPr b="1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粉絲見面會，而入場順序則由粉絲排行榜的排名來決定。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請你幫浩哥製作一個</a:t>
            </a:r>
            <a:r>
              <a:rPr b="1" i="0" lang="zh-TW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粉絲排行榜</a:t>
            </a:r>
            <a:r>
              <a:rPr b="1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，排名依據為送出的禮物總金額。</a:t>
            </a:r>
            <a:endParaRPr/>
          </a:p>
        </p:txBody>
      </p:sp>
      <p:pic>
        <p:nvPicPr>
          <p:cNvPr id="52" name="Google Shape;5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3050" y="3024241"/>
            <a:ext cx="1270172" cy="1270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49786" y="3243943"/>
            <a:ext cx="1050470" cy="1050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6195" y="3543665"/>
            <a:ext cx="750747" cy="750747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8"/>
          <p:cNvSpPr/>
          <p:nvPr/>
        </p:nvSpPr>
        <p:spPr>
          <a:xfrm>
            <a:off x="1643743" y="4017413"/>
            <a:ext cx="350448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1" name="Google Shape;61;p9"/>
          <p:cNvSpPr/>
          <p:nvPr/>
        </p:nvSpPr>
        <p:spPr>
          <a:xfrm>
            <a:off x="1659279" y="760502"/>
            <a:ext cx="6642851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第一列有兩個正整數N、M（1 ≤ N ≤ 10</a:t>
            </a:r>
            <a:r>
              <a:rPr b="1" baseline="3000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、0 ≤ M ≤ 10</a:t>
            </a:r>
            <a:r>
              <a:rPr b="1" baseline="3000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，代表有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N個粉絲，粉絲的編號為0～N－1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，以及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M個贈禮紀錄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。接著M列為贈禮紀錄，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每列有兩個正整數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，為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粉絲的編號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和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贈禮金額X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（1 ≤ X ≤ 100）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</p:txBody>
      </p:sp>
      <p:sp>
        <p:nvSpPr>
          <p:cNvPr id="62" name="Google Shape;62;p9"/>
          <p:cNvSpPr/>
          <p:nvPr/>
        </p:nvSpPr>
        <p:spPr>
          <a:xfrm>
            <a:off x="1659279" y="2053164"/>
            <a:ext cx="3350711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對每筆資料請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輸出N列，每列皆有一個字串和一個正整數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，分別為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粉絲的名字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以及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贈禮總金額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</p:txBody>
      </p:sp>
      <p:graphicFrame>
        <p:nvGraphicFramePr>
          <p:cNvPr id="63" name="Google Shape;63;p9"/>
          <p:cNvGraphicFramePr/>
          <p:nvPr/>
        </p:nvGraphicFramePr>
        <p:xfrm>
          <a:off x="5464563" y="2856023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{A96B6F3C-3886-4436-9401-83641284EBFB}</a:tableStyleId>
              </a:tblPr>
              <a:tblGrid>
                <a:gridCol w="1368050"/>
                <a:gridCol w="1342550"/>
              </a:tblGrid>
              <a:tr h="94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3 4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1 10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0 13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1 4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2 7</a:t>
                      </a:r>
                      <a:endParaRPr sz="18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1 14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0 13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2 7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pic>
        <p:nvPicPr>
          <p:cNvPr id="64" name="Google Shape;6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7899" y="3523177"/>
            <a:ext cx="643486" cy="643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0257" y="3523177"/>
            <a:ext cx="643486" cy="643486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/>
          <p:nvPr/>
        </p:nvSpPr>
        <p:spPr>
          <a:xfrm>
            <a:off x="4756731" y="472091"/>
            <a:ext cx="394417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eucalyp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Google Shape;67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2987743" y="3525440"/>
            <a:ext cx="643487" cy="643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3" name="Google Shape;73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1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結構儲存資料</a:t>
            </a:r>
            <a:endParaRPr b="1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1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排序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4" name="Google Shape;74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5" name="Google Shape;75;p10"/>
          <p:cNvSpPr/>
          <p:nvPr/>
        </p:nvSpPr>
        <p:spPr>
          <a:xfrm>
            <a:off x="4533579" y="4224837"/>
            <a:ext cx="40847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6534" y="1349994"/>
            <a:ext cx="2443511" cy="24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68145" y="2633341"/>
            <a:ext cx="2120900" cy="1206500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2" name="Google Shape;82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3" name="Google Shape;83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結構儲存資料</a:t>
            </a:r>
            <a:endParaRPr/>
          </a:p>
        </p:txBody>
      </p:sp>
      <p:sp>
        <p:nvSpPr>
          <p:cNvPr id="84" name="Google Shape;84;p11"/>
          <p:cNvSpPr txBox="1"/>
          <p:nvPr/>
        </p:nvSpPr>
        <p:spPr>
          <a:xfrm>
            <a:off x="1821846" y="1525718"/>
            <a:ext cx="6351129" cy="662617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要完成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帶有編號的排序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，必須使用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結構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來儲存資料。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結構內儲存兩個整數，一個為</a:t>
            </a:r>
            <a:r>
              <a:rPr b="1" i="0" lang="zh-TW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粉絲編號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，另一個為</a:t>
            </a:r>
            <a:r>
              <a:rPr b="1" i="0" lang="zh-TW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送禮總金額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5" name="Google Shape;85;p11"/>
          <p:cNvSpPr/>
          <p:nvPr/>
        </p:nvSpPr>
        <p:spPr>
          <a:xfrm>
            <a:off x="2171712" y="2438149"/>
            <a:ext cx="1370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1"/>
          <p:cNvSpPr/>
          <p:nvPr/>
        </p:nvSpPr>
        <p:spPr>
          <a:xfrm>
            <a:off x="6297737" y="3071010"/>
            <a:ext cx="9028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粉絲編號</a:t>
            </a:r>
            <a:endParaRPr b="0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1"/>
          <p:cNvSpPr/>
          <p:nvPr/>
        </p:nvSpPr>
        <p:spPr>
          <a:xfrm>
            <a:off x="6297737" y="3378787"/>
            <a:ext cx="10823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送禮總金額</a:t>
            </a:r>
            <a:endParaRPr b="0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" name="Google Shape;88;p11"/>
          <p:cNvCxnSpPr>
            <a:endCxn id="86" idx="1"/>
          </p:cNvCxnSpPr>
          <p:nvPr/>
        </p:nvCxnSpPr>
        <p:spPr>
          <a:xfrm flipH="1" rot="10800000">
            <a:off x="5521337" y="3224898"/>
            <a:ext cx="776400" cy="11700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9" name="Google Shape;89;p11"/>
          <p:cNvCxnSpPr>
            <a:endCxn id="87" idx="1"/>
          </p:cNvCxnSpPr>
          <p:nvPr/>
        </p:nvCxnSpPr>
        <p:spPr>
          <a:xfrm>
            <a:off x="5771537" y="3532676"/>
            <a:ext cx="526200" cy="0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08901" y="3026122"/>
            <a:ext cx="4864074" cy="109759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6" name="Google Shape;96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排序</a:t>
            </a: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1692947" y="1526852"/>
            <a:ext cx="6480028" cy="1323439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有了結構之後，我們需要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寫一個規則來排序我們的結構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Microsoft JhengHei"/>
              <a:buAutoNum type="arabicParenBoth"/>
            </a:pPr>
            <a:r>
              <a:rPr b="1" i="0" lang="zh-TW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送禮總金額大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的排在前面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AutoNum type="arabicParenBoth"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送禮總金額相同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，則</a:t>
            </a:r>
            <a:r>
              <a:rPr b="1" i="0" lang="zh-TW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粉絲編號小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的在前面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2355707" y="3805063"/>
            <a:ext cx="293914" cy="283028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2"/>
          <p:cNvSpPr/>
          <p:nvPr/>
        </p:nvSpPr>
        <p:spPr>
          <a:xfrm>
            <a:off x="2342625" y="3440139"/>
            <a:ext cx="293914" cy="283028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Google Shape;100;p12"/>
          <p:cNvCxnSpPr/>
          <p:nvPr/>
        </p:nvCxnSpPr>
        <p:spPr>
          <a:xfrm flipH="1" rot="10800000">
            <a:off x="2636539" y="3883857"/>
            <a:ext cx="1828583" cy="62720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01" name="Google Shape;101;p12"/>
          <p:cNvCxnSpPr>
            <a:stCxn id="99" idx="6"/>
          </p:cNvCxnSpPr>
          <p:nvPr/>
        </p:nvCxnSpPr>
        <p:spPr>
          <a:xfrm flipH="1" rot="10800000">
            <a:off x="2636539" y="3575053"/>
            <a:ext cx="1056600" cy="6600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02" name="Google Shape;102;p12"/>
          <p:cNvCxnSpPr/>
          <p:nvPr/>
        </p:nvCxnSpPr>
        <p:spPr>
          <a:xfrm flipH="1" rot="10800000">
            <a:off x="4381995" y="3883857"/>
            <a:ext cx="1931719" cy="13804"/>
          </a:xfrm>
          <a:prstGeom prst="straightConnector1">
            <a:avLst/>
          </a:prstGeom>
          <a:noFill/>
          <a:ln cap="flat" cmpd="sng" w="12700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3" name="Google Shape;103;p12"/>
          <p:cNvCxnSpPr/>
          <p:nvPr/>
        </p:nvCxnSpPr>
        <p:spPr>
          <a:xfrm>
            <a:off x="6862946" y="3688166"/>
            <a:ext cx="1197429" cy="0"/>
          </a:xfrm>
          <a:prstGeom prst="straightConnector1">
            <a:avLst/>
          </a:prstGeom>
          <a:noFill/>
          <a:ln cap="flat" cmpd="sng" w="127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4" name="Google Shape;104;p12"/>
          <p:cNvSpPr/>
          <p:nvPr/>
        </p:nvSpPr>
        <p:spPr>
          <a:xfrm>
            <a:off x="1657181" y="2957868"/>
            <a:ext cx="1370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0" name="Google Shape;110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排序</a:t>
            </a:r>
            <a:endParaRPr/>
          </a:p>
        </p:txBody>
      </p:sp>
      <p:sp>
        <p:nvSpPr>
          <p:cNvPr id="111" name="Google Shape;111;p13"/>
          <p:cNvSpPr/>
          <p:nvPr/>
        </p:nvSpPr>
        <p:spPr>
          <a:xfrm>
            <a:off x="1692947" y="1526852"/>
            <a:ext cx="6480028" cy="338554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接著便可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呼叫sort()函式來進行排序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，排序完輸出答案即可。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2" name="Google Shape;112;p13"/>
          <p:cNvSpPr/>
          <p:nvPr/>
        </p:nvSpPr>
        <p:spPr>
          <a:xfrm>
            <a:off x="1790918" y="1980051"/>
            <a:ext cx="1370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排序函式：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3"/>
          <p:cNvSpPr/>
          <p:nvPr/>
        </p:nvSpPr>
        <p:spPr>
          <a:xfrm>
            <a:off x="1790918" y="2797635"/>
            <a:ext cx="1370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輸出答案：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61806" y="2058188"/>
            <a:ext cx="2219820" cy="379706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5" name="Google Shape;11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61806" y="2884066"/>
            <a:ext cx="4389465" cy="835558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1" name="Google Shape;121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範例程式</a:t>
            </a:r>
            <a:endParaRPr sz="2400"/>
          </a:p>
        </p:txBody>
      </p:sp>
      <p:pic>
        <p:nvPicPr>
          <p:cNvPr id="122" name="Google Shape;12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4444" y="1384895"/>
            <a:ext cx="3158853" cy="1905816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3" name="Google Shape;12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1566" y="1384895"/>
            <a:ext cx="3281409" cy="2985225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