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5143500" cx="9144000"/>
  <p:notesSz cx="6858000" cy="9144000"/>
  <p:embeddedFontLst>
    <p:embeddedFont>
      <p:font typeface="Tinos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37529A2-361A-4593-83E1-0ADA1B7392DD}">
  <a:tblStyle styleId="{137529A2-361A-4593-83E1-0ADA1B7392DD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  <a:tblStyle styleId="{9DBD1AFD-2859-4D8B-B023-8C965165E940}" styleName="Table_1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8EFE7"/>
          </a:solidFill>
        </a:fill>
      </a:tcStyle>
    </a:wholeTbl>
    <a:band1H>
      <a:tcTxStyle/>
      <a:tcStyle>
        <a:fill>
          <a:solidFill>
            <a:srgbClr val="F0DFCC"/>
          </a:solidFill>
        </a:fill>
      </a:tcStyle>
    </a:band1H>
    <a:band2H>
      <a:tcTxStyle/>
    </a:band2H>
    <a:band1V>
      <a:tcTxStyle/>
      <a:tcStyle>
        <a:fill>
          <a:solidFill>
            <a:srgbClr val="F0DFCC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2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2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2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2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font" Target="fonts/Tinos-bold.fntdata"/><Relationship Id="rId10" Type="http://schemas.openxmlformats.org/officeDocument/2006/relationships/slide" Target="slides/slide5.xml"/><Relationship Id="rId21" Type="http://schemas.openxmlformats.org/officeDocument/2006/relationships/font" Target="fonts/Tinos-regular.fntdata"/><Relationship Id="rId13" Type="http://schemas.openxmlformats.org/officeDocument/2006/relationships/slide" Target="slides/slide8.xml"/><Relationship Id="rId24" Type="http://schemas.openxmlformats.org/officeDocument/2006/relationships/font" Target="fonts/Tinos-boldItalic.fntdata"/><Relationship Id="rId12" Type="http://schemas.openxmlformats.org/officeDocument/2006/relationships/slide" Target="slides/slide7.xml"/><Relationship Id="rId23" Type="http://schemas.openxmlformats.org/officeDocument/2006/relationships/font" Target="fonts/Tinos-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" name="Google Shape;3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1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1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1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1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" name="Google Shape;4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" name="Google Shape;6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各重點封面">
  <p:cSld name="各重點封面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idx="12" type="sldNum"/>
          </p:nvPr>
        </p:nvSpPr>
        <p:spPr>
          <a:xfrm>
            <a:off x="86849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fld id="{00000000-1234-1234-1234-123412341234}" type="slidenum">
              <a:rPr lang="en-US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2" name="Google Shape;12;p2"/>
          <p:cNvSpPr txBox="1"/>
          <p:nvPr>
            <p:ph idx="1" type="body"/>
          </p:nvPr>
        </p:nvSpPr>
        <p:spPr>
          <a:xfrm>
            <a:off x="1584386" y="1162465"/>
            <a:ext cx="3514388" cy="2783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type="title"/>
          </p:nvPr>
        </p:nvSpPr>
        <p:spPr>
          <a:xfrm>
            <a:off x="5774635" y="2221800"/>
            <a:ext cx="2216426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40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純文字">
  <p:cSld name="講解純文字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723418" y="4749900"/>
            <a:ext cx="4205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6" name="Google Shape;16;p3"/>
          <p:cNvCxnSpPr/>
          <p:nvPr/>
        </p:nvCxnSpPr>
        <p:spPr>
          <a:xfrm>
            <a:off x="1664750" y="1466454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" name="Google Shape;17;p3"/>
          <p:cNvSpPr txBox="1"/>
          <p:nvPr>
            <p:ph idx="1" type="body"/>
          </p:nvPr>
        </p:nvSpPr>
        <p:spPr>
          <a:xfrm>
            <a:off x="1556175" y="158870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2" type="body"/>
          </p:nvPr>
        </p:nvSpPr>
        <p:spPr>
          <a:xfrm>
            <a:off x="4990038" y="158870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3"/>
          <p:cNvSpPr txBox="1"/>
          <p:nvPr>
            <p:ph type="title"/>
          </p:nvPr>
        </p:nvSpPr>
        <p:spPr>
          <a:xfrm>
            <a:off x="1556175" y="766554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程式碼">
  <p:cSld name="講解程式碼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1534689" y="1453284"/>
            <a:ext cx="6774424" cy="2949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p4"/>
          <p:cNvSpPr txBox="1"/>
          <p:nvPr>
            <p:ph type="title"/>
          </p:nvPr>
        </p:nvSpPr>
        <p:spPr>
          <a:xfrm>
            <a:off x="1534688" y="644056"/>
            <a:ext cx="6774423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版面1">
  <p:cSld name="講解版面1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6" name="Google Shape;26;p5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4920700" y="1579908"/>
            <a:ext cx="3270250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Google Shape;28;p5"/>
          <p:cNvSpPr txBox="1"/>
          <p:nvPr>
            <p:ph idx="2" type="body"/>
          </p:nvPr>
        </p:nvSpPr>
        <p:spPr>
          <a:xfrm>
            <a:off x="1556175" y="1579907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Google Shape;29;p5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版面2">
  <p:cSld name="講解版面2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fld id="{00000000-1234-1234-1234-123412341234}" type="slidenum">
              <a:rPr lang="en-US">
                <a:latin typeface="Tinos"/>
                <a:ea typeface="Tinos"/>
                <a:cs typeface="Tinos"/>
                <a:sym typeface="Tinos"/>
              </a:rPr>
              <a:t>‹#›</a:t>
            </a:fld>
            <a:endParaRPr b="1" i="0" sz="1400" u="none" cap="none" strike="noStrike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33" name="Google Shape;33;p6"/>
          <p:cNvSpPr txBox="1"/>
          <p:nvPr>
            <p:ph idx="1" type="body"/>
          </p:nvPr>
        </p:nvSpPr>
        <p:spPr>
          <a:xfrm>
            <a:off x="1594325" y="1609725"/>
            <a:ext cx="3270250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Google Shape;34;p6"/>
          <p:cNvSpPr txBox="1"/>
          <p:nvPr>
            <p:ph idx="2" type="body"/>
          </p:nvPr>
        </p:nvSpPr>
        <p:spPr>
          <a:xfrm>
            <a:off x="4990038" y="160972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2.jp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ibro.png" id="6" name="Google Shape;6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fld id="{00000000-1234-1234-1234-123412341234}" type="slidenum">
              <a:rPr lang="en-US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8" name="Google Shape;8;p1"/>
          <p:cNvSpPr/>
          <p:nvPr/>
        </p:nvSpPr>
        <p:spPr>
          <a:xfrm>
            <a:off x="0" y="4856177"/>
            <a:ext cx="3381054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icrosoft JhengHei"/>
              <a:buNone/>
            </a:pPr>
            <a:r>
              <a:rPr b="1" i="0" lang="en-US" sz="13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臺灣國際資訊奧林匹亞競賽 (TOI) 推廣計畫 </a:t>
            </a:r>
            <a:endParaRPr/>
          </a:p>
        </p:txBody>
      </p:sp>
      <p:sp>
        <p:nvSpPr>
          <p:cNvPr id="9" name="Google Shape;9;p1"/>
          <p:cNvSpPr txBox="1"/>
          <p:nvPr>
            <p:ph type="title"/>
          </p:nvPr>
        </p:nvSpPr>
        <p:spPr>
          <a:xfrm>
            <a:off x="1423781" y="592690"/>
            <a:ext cx="6925089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 b="1" i="0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flaticon.com/?fbclid=IwAR3_xJEOVQxO0E7epvyDoEvq_sdyU6Zh-l8-UlNq7ydRGfbnTuC3gv_s4do" TargetMode="External"/><Relationship Id="rId4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://www.flaticon.com/?fbclid=IwAR3_xJEOVQxO0E7epvyDoEvq_sdyU6Zh-l8-UlNq7ydRGfbnTuC3gv_s4do" TargetMode="External"/><Relationship Id="rId4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/>
          <p:nvPr>
            <p:ph idx="4294967295" type="ctrTitle"/>
          </p:nvPr>
        </p:nvSpPr>
        <p:spPr>
          <a:xfrm>
            <a:off x="1552698" y="1859594"/>
            <a:ext cx="5307900" cy="183907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44000" lvl="0" marL="144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None/>
            </a:pPr>
            <a:r>
              <a:rPr b="1" i="0" lang="en-US" sz="5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TOI推廣計畫</a:t>
            </a:r>
            <a:br>
              <a:rPr b="1" i="0" lang="en-US" sz="6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b="0" i="0" lang="en-US" sz="3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解題-幽靈寶藏</a:t>
            </a:r>
            <a:endParaRPr b="0" i="0" sz="30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1" name="Google Shape;41;p7"/>
          <p:cNvSpPr/>
          <p:nvPr/>
        </p:nvSpPr>
        <p:spPr>
          <a:xfrm>
            <a:off x="4898454" y="4178733"/>
            <a:ext cx="369684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freepik from </a:t>
            </a:r>
            <a:r>
              <a:rPr b="0" i="0" lang="en-US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" name="Google Shape;42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65533" y="1180940"/>
            <a:ext cx="2587118" cy="25871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6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0" name="Google Shape;130;p16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搜尋解答</a:t>
            </a:r>
            <a:endParaRPr/>
          </a:p>
        </p:txBody>
      </p:sp>
      <p:sp>
        <p:nvSpPr>
          <p:cNvPr id="131" name="Google Shape;131;p16"/>
          <p:cNvSpPr/>
          <p:nvPr/>
        </p:nvSpPr>
        <p:spPr>
          <a:xfrm>
            <a:off x="3260589" y="892106"/>
            <a:ext cx="545320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icrosoft JhengHei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求得陣列之後，我們需遍歷每個藏寶箱，來求得最高價值寶箱。</a:t>
            </a:r>
            <a:endParaRPr b="0" i="0" sz="14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132" name="Google Shape;132;p16"/>
          <p:cNvGraphicFramePr/>
          <p:nvPr/>
        </p:nvGraphicFramePr>
        <p:xfrm>
          <a:off x="1868501" y="225172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{9DBD1AFD-2859-4D8B-B023-8C965165E940}</a:tableStyleId>
              </a:tblPr>
              <a:tblGrid>
                <a:gridCol w="870850"/>
                <a:gridCol w="870850"/>
                <a:gridCol w="870850"/>
                <a:gridCol w="870850"/>
                <a:gridCol w="870850"/>
                <a:gridCol w="870850"/>
                <a:gridCol w="870850"/>
              </a:tblGrid>
              <a:tr h="376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i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FF0000"/>
                          </a:solidFill>
                        </a:rPr>
                        <a:t>1</a:t>
                      </a:r>
                      <a:endParaRPr sz="14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2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3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4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5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6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add[i]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rgbClr val="FF0000"/>
                          </a:solidFill>
                        </a:rPr>
                        <a:t>2</a:t>
                      </a:r>
                      <a:endParaRPr sz="18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3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-2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-3</a:t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multi[i]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rgbClr val="FF0000"/>
                          </a:solidFill>
                        </a:rPr>
                        <a:t>1</a:t>
                      </a:r>
                      <a:endParaRPr sz="18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2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2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divi[i]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rgbClr val="FF0000"/>
                          </a:solidFill>
                        </a:rPr>
                        <a:t>1</a:t>
                      </a:r>
                      <a:endParaRPr sz="18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4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en-US" sz="1800" u="none" cap="none" strike="noStrike"/>
                        <a:t>total</a:t>
                      </a:r>
                      <a:endParaRPr b="1" sz="1800" u="none" cap="none" strike="noStrike"/>
                    </a:p>
                  </a:txBody>
                  <a:tcPr marT="45725" marB="45725" marR="91450" marL="91450" anchor="ctr"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rgbClr val="0070C0"/>
                          </a:solidFill>
                        </a:rPr>
                        <a:t>2</a:t>
                      </a:r>
                      <a:endParaRPr sz="1800" u="none" cap="none" strike="noStrike">
                        <a:solidFill>
                          <a:srgbClr val="0070C0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>
                    <a:solidFill>
                      <a:srgbClr val="D5E5F2"/>
                    </a:solidFill>
                  </a:tcPr>
                </a:tc>
              </a:tr>
            </a:tbl>
          </a:graphicData>
        </a:graphic>
      </p:graphicFrame>
      <p:sp>
        <p:nvSpPr>
          <p:cNvPr id="133" name="Google Shape;133;p16"/>
          <p:cNvSpPr/>
          <p:nvPr/>
        </p:nvSpPr>
        <p:spPr>
          <a:xfrm>
            <a:off x="3423066" y="1466168"/>
            <a:ext cx="4007224" cy="738664"/>
          </a:xfrm>
          <a:prstGeom prst="rect">
            <a:avLst/>
          </a:prstGeom>
          <a:solidFill>
            <a:srgbClr val="EFD7A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硬幣數(pre + add[i])：0 + 2 </a:t>
            </a:r>
            <a:endParaRPr b="1" i="0" sz="14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每個硬幣價值(pre * multi[i] / divi[i])：1 * 1 / 1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總價值：2</a:t>
            </a:r>
            <a:endParaRPr b="1" i="0" sz="14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34" name="Google Shape;134;p16"/>
          <p:cNvSpPr/>
          <p:nvPr/>
        </p:nvSpPr>
        <p:spPr>
          <a:xfrm>
            <a:off x="2885354" y="4196920"/>
            <a:ext cx="607039" cy="25474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2A5E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max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5" name="Google Shape;135;p16"/>
          <p:cNvGrpSpPr/>
          <p:nvPr/>
        </p:nvGrpSpPr>
        <p:grpSpPr>
          <a:xfrm>
            <a:off x="2499704" y="1396223"/>
            <a:ext cx="825073" cy="825073"/>
            <a:chOff x="878380" y="1419275"/>
            <a:chExt cx="825073" cy="825073"/>
          </a:xfrm>
        </p:grpSpPr>
        <p:pic>
          <p:nvPicPr>
            <p:cNvPr id="136" name="Google Shape;136;p1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878380" y="1419275"/>
              <a:ext cx="825073" cy="8250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7" name="Google Shape;137;p16"/>
            <p:cNvSpPr txBox="1"/>
            <p:nvPr/>
          </p:nvSpPr>
          <p:spPr>
            <a:xfrm>
              <a:off x="952820" y="1842968"/>
              <a:ext cx="641615" cy="307777"/>
            </a:xfrm>
            <a:prstGeom prst="rect">
              <a:avLst/>
            </a:prstGeom>
            <a:solidFill>
              <a:srgbClr val="E7C58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寶箱1</a:t>
              </a:r>
              <a:endParaRPr b="1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7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3" name="Google Shape;143;p17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搜尋解答</a:t>
            </a:r>
            <a:endParaRPr/>
          </a:p>
        </p:txBody>
      </p:sp>
      <p:sp>
        <p:nvSpPr>
          <p:cNvPr id="144" name="Google Shape;144;p17"/>
          <p:cNvSpPr/>
          <p:nvPr/>
        </p:nvSpPr>
        <p:spPr>
          <a:xfrm>
            <a:off x="3260589" y="892106"/>
            <a:ext cx="545320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icrosoft JhengHei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求得陣列之後，我們需遍歷每個藏寶箱，來求得最高價值寶箱。</a:t>
            </a:r>
            <a:endParaRPr b="0" i="0" sz="14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145" name="Google Shape;145;p17"/>
          <p:cNvGraphicFramePr/>
          <p:nvPr/>
        </p:nvGraphicFramePr>
        <p:xfrm>
          <a:off x="1868501" y="225172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{9DBD1AFD-2859-4D8B-B023-8C965165E940}</a:tableStyleId>
              </a:tblPr>
              <a:tblGrid>
                <a:gridCol w="870850"/>
                <a:gridCol w="870850"/>
                <a:gridCol w="870850"/>
                <a:gridCol w="870850"/>
                <a:gridCol w="870850"/>
                <a:gridCol w="870850"/>
                <a:gridCol w="870850"/>
              </a:tblGrid>
              <a:tr h="376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i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lt1"/>
                          </a:solidFill>
                        </a:rPr>
                        <a:t>1</a:t>
                      </a:r>
                      <a:endParaRPr sz="14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FF0000"/>
                          </a:solidFill>
                        </a:rPr>
                        <a:t>2</a:t>
                      </a:r>
                      <a:endParaRPr sz="14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3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4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5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6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add[i]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2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rgbClr val="FF0000"/>
                          </a:solidFill>
                        </a:rPr>
                        <a:t>3</a:t>
                      </a:r>
                      <a:endParaRPr sz="18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-2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-3</a:t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multi[i]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1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rgbClr val="FF0000"/>
                          </a:solidFill>
                        </a:rPr>
                        <a:t>1</a:t>
                      </a:r>
                      <a:endParaRPr sz="18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2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2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divi[i]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1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rgbClr val="FF0000"/>
                          </a:solidFill>
                        </a:rPr>
                        <a:t>1</a:t>
                      </a:r>
                      <a:endParaRPr sz="18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4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en-US" sz="1800" u="none" cap="none" strike="noStrike"/>
                        <a:t>total</a:t>
                      </a:r>
                      <a:endParaRPr b="1" sz="1800" u="none" cap="none" strike="noStrike"/>
                    </a:p>
                  </a:txBody>
                  <a:tcPr marT="45725" marB="45725" marR="91450" marL="91450" anchor="ctr"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2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rgbClr val="0070C0"/>
                          </a:solidFill>
                        </a:rPr>
                        <a:t>5</a:t>
                      </a:r>
                      <a:endParaRPr sz="1800" u="none" cap="none" strike="noStrike">
                        <a:solidFill>
                          <a:srgbClr val="0070C0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>
                    <a:solidFill>
                      <a:srgbClr val="D5E5F2"/>
                    </a:solidFill>
                  </a:tcPr>
                </a:tc>
              </a:tr>
            </a:tbl>
          </a:graphicData>
        </a:graphic>
      </p:graphicFrame>
      <p:sp>
        <p:nvSpPr>
          <p:cNvPr id="146" name="Google Shape;146;p17"/>
          <p:cNvSpPr/>
          <p:nvPr/>
        </p:nvSpPr>
        <p:spPr>
          <a:xfrm>
            <a:off x="3423066" y="1466168"/>
            <a:ext cx="4007224" cy="738664"/>
          </a:xfrm>
          <a:prstGeom prst="rect">
            <a:avLst/>
          </a:prstGeom>
          <a:solidFill>
            <a:srgbClr val="EFD7A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硬幣數(pre + add[i])：2 + 3 </a:t>
            </a:r>
            <a:endParaRPr b="1" i="0" sz="14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每個硬幣價值(pre * multi[i] / divi[i])：1 * 1 / 1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總價值：5</a:t>
            </a:r>
            <a:endParaRPr b="1" i="0" sz="14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47" name="Google Shape;147;p17"/>
          <p:cNvSpPr/>
          <p:nvPr/>
        </p:nvSpPr>
        <p:spPr>
          <a:xfrm>
            <a:off x="3745962" y="4196920"/>
            <a:ext cx="607039" cy="25474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2A5E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max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8" name="Google Shape;148;p17"/>
          <p:cNvGrpSpPr/>
          <p:nvPr/>
        </p:nvGrpSpPr>
        <p:grpSpPr>
          <a:xfrm>
            <a:off x="2499704" y="1396223"/>
            <a:ext cx="825073" cy="825073"/>
            <a:chOff x="878380" y="1419275"/>
            <a:chExt cx="825073" cy="825073"/>
          </a:xfrm>
        </p:grpSpPr>
        <p:pic>
          <p:nvPicPr>
            <p:cNvPr id="149" name="Google Shape;149;p1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878380" y="1419275"/>
              <a:ext cx="825073" cy="8250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0" name="Google Shape;150;p17"/>
            <p:cNvSpPr txBox="1"/>
            <p:nvPr/>
          </p:nvSpPr>
          <p:spPr>
            <a:xfrm>
              <a:off x="952820" y="1842968"/>
              <a:ext cx="641615" cy="307777"/>
            </a:xfrm>
            <a:prstGeom prst="rect">
              <a:avLst/>
            </a:prstGeom>
            <a:solidFill>
              <a:srgbClr val="E7C58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寶箱2</a:t>
              </a:r>
              <a:endParaRPr b="1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8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6" name="Google Shape;156;p18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搜尋解答</a:t>
            </a:r>
            <a:endParaRPr/>
          </a:p>
        </p:txBody>
      </p:sp>
      <p:sp>
        <p:nvSpPr>
          <p:cNvPr id="157" name="Google Shape;157;p18"/>
          <p:cNvSpPr/>
          <p:nvPr/>
        </p:nvSpPr>
        <p:spPr>
          <a:xfrm>
            <a:off x="3260589" y="892106"/>
            <a:ext cx="545320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icrosoft JhengHei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求得陣列之後，我們需遍歷每個藏寶箱，來求得最高價值寶箱。</a:t>
            </a:r>
            <a:endParaRPr b="0" i="0" sz="14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158" name="Google Shape;158;p18"/>
          <p:cNvGraphicFramePr/>
          <p:nvPr/>
        </p:nvGraphicFramePr>
        <p:xfrm>
          <a:off x="1868501" y="225172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{9DBD1AFD-2859-4D8B-B023-8C965165E940}</a:tableStyleId>
              </a:tblPr>
              <a:tblGrid>
                <a:gridCol w="870850"/>
                <a:gridCol w="870850"/>
                <a:gridCol w="870850"/>
                <a:gridCol w="870850"/>
                <a:gridCol w="870850"/>
                <a:gridCol w="870850"/>
                <a:gridCol w="870850"/>
              </a:tblGrid>
              <a:tr h="376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i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lt1"/>
                          </a:solidFill>
                        </a:rPr>
                        <a:t>1</a:t>
                      </a:r>
                      <a:endParaRPr sz="14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2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FF0000"/>
                          </a:solidFill>
                        </a:rPr>
                        <a:t>3</a:t>
                      </a:r>
                      <a:endParaRPr sz="14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4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5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6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add[i]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2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3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rgbClr val="FF0000"/>
                          </a:solidFill>
                        </a:rPr>
                        <a:t>0</a:t>
                      </a:r>
                      <a:endParaRPr sz="18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-2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-3</a:t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multi[i]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1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rgbClr val="FF0000"/>
                          </a:solidFill>
                        </a:rPr>
                        <a:t>2</a:t>
                      </a:r>
                      <a:endParaRPr sz="18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2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divi[i]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1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rgbClr val="FF0000"/>
                          </a:solidFill>
                        </a:rPr>
                        <a:t>1</a:t>
                      </a:r>
                      <a:endParaRPr sz="18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4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en-US" sz="1800" u="none" cap="none" strike="noStrike"/>
                        <a:t>total</a:t>
                      </a:r>
                      <a:endParaRPr b="1" sz="1800" u="none" cap="none" strike="noStrike"/>
                    </a:p>
                  </a:txBody>
                  <a:tcPr marT="45725" marB="45725" marR="91450" marL="91450" anchor="ctr"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2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5</a:t>
                      </a:r>
                      <a:endParaRPr sz="1800" u="none" cap="none" strike="noStrike"/>
                    </a:p>
                  </a:txBody>
                  <a:tcPr marT="45725" marB="45725" marR="91450" marL="91450" anchor="ctr"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rgbClr val="0070C0"/>
                          </a:solidFill>
                        </a:rPr>
                        <a:t>10</a:t>
                      </a:r>
                      <a:endParaRPr sz="1800" u="none" cap="none" strike="noStrike">
                        <a:solidFill>
                          <a:srgbClr val="0070C0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>
                    <a:solidFill>
                      <a:srgbClr val="D5E5F2"/>
                    </a:solidFill>
                  </a:tcPr>
                </a:tc>
              </a:tr>
            </a:tbl>
          </a:graphicData>
        </a:graphic>
      </p:graphicFrame>
      <p:sp>
        <p:nvSpPr>
          <p:cNvPr id="159" name="Google Shape;159;p18"/>
          <p:cNvSpPr/>
          <p:nvPr/>
        </p:nvSpPr>
        <p:spPr>
          <a:xfrm>
            <a:off x="3423066" y="1466168"/>
            <a:ext cx="4007224" cy="738664"/>
          </a:xfrm>
          <a:prstGeom prst="rect">
            <a:avLst/>
          </a:prstGeom>
          <a:solidFill>
            <a:srgbClr val="EFD7A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硬幣數(pre + add[i])：5 + 0 </a:t>
            </a:r>
            <a:endParaRPr b="1" i="0" sz="14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每個硬幣價值(pre * multi[i] / divi[i])：1 * 2 / 1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總價值：10</a:t>
            </a:r>
            <a:endParaRPr b="1" i="0" sz="14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60" name="Google Shape;160;p18"/>
          <p:cNvSpPr/>
          <p:nvPr/>
        </p:nvSpPr>
        <p:spPr>
          <a:xfrm>
            <a:off x="4621938" y="4196920"/>
            <a:ext cx="607039" cy="25474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2A5E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max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1" name="Google Shape;161;p18"/>
          <p:cNvGrpSpPr/>
          <p:nvPr/>
        </p:nvGrpSpPr>
        <p:grpSpPr>
          <a:xfrm>
            <a:off x="2499704" y="1396223"/>
            <a:ext cx="825073" cy="825073"/>
            <a:chOff x="878380" y="1419275"/>
            <a:chExt cx="825073" cy="825073"/>
          </a:xfrm>
        </p:grpSpPr>
        <p:pic>
          <p:nvPicPr>
            <p:cNvPr id="162" name="Google Shape;162;p1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878380" y="1419275"/>
              <a:ext cx="825073" cy="8250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3" name="Google Shape;163;p18"/>
            <p:cNvSpPr txBox="1"/>
            <p:nvPr/>
          </p:nvSpPr>
          <p:spPr>
            <a:xfrm>
              <a:off x="952820" y="1842968"/>
              <a:ext cx="641615" cy="307777"/>
            </a:xfrm>
            <a:prstGeom prst="rect">
              <a:avLst/>
            </a:prstGeom>
            <a:solidFill>
              <a:srgbClr val="E7C58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寶箱3</a:t>
              </a:r>
              <a:endParaRPr b="1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9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9" name="Google Shape;169;p19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搜尋解答</a:t>
            </a:r>
            <a:endParaRPr/>
          </a:p>
        </p:txBody>
      </p:sp>
      <p:sp>
        <p:nvSpPr>
          <p:cNvPr id="170" name="Google Shape;170;p19"/>
          <p:cNvSpPr/>
          <p:nvPr/>
        </p:nvSpPr>
        <p:spPr>
          <a:xfrm>
            <a:off x="3260589" y="892106"/>
            <a:ext cx="545320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icrosoft JhengHei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求得陣列之後，我們需遍歷每個藏寶箱，來求得最高價值寶箱。</a:t>
            </a:r>
            <a:endParaRPr b="0" i="0" sz="14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171" name="Google Shape;171;p19"/>
          <p:cNvGraphicFramePr/>
          <p:nvPr/>
        </p:nvGraphicFramePr>
        <p:xfrm>
          <a:off x="1868501" y="225172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{9DBD1AFD-2859-4D8B-B023-8C965165E940}</a:tableStyleId>
              </a:tblPr>
              <a:tblGrid>
                <a:gridCol w="870850"/>
                <a:gridCol w="870850"/>
                <a:gridCol w="870850"/>
                <a:gridCol w="870850"/>
                <a:gridCol w="870850"/>
                <a:gridCol w="870850"/>
                <a:gridCol w="870850"/>
              </a:tblGrid>
              <a:tr h="376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i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lt1"/>
                          </a:solidFill>
                        </a:rPr>
                        <a:t>1</a:t>
                      </a:r>
                      <a:endParaRPr sz="14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2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3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FF0000"/>
                          </a:solidFill>
                        </a:rPr>
                        <a:t>4</a:t>
                      </a:r>
                      <a:endParaRPr sz="14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5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6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add[i]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2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3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rgbClr val="FF0000"/>
                          </a:solidFill>
                        </a:rPr>
                        <a:t>0</a:t>
                      </a:r>
                      <a:endParaRPr sz="18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-2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-3</a:t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multi[i]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1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2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rgbClr val="FF0000"/>
                          </a:solidFill>
                        </a:rPr>
                        <a:t>1</a:t>
                      </a:r>
                      <a:endParaRPr sz="18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2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divi[i]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1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rgbClr val="FF0000"/>
                          </a:solidFill>
                        </a:rPr>
                        <a:t>1</a:t>
                      </a:r>
                      <a:endParaRPr sz="18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4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en-US" sz="1800" u="none" cap="none" strike="noStrike"/>
                        <a:t>total</a:t>
                      </a:r>
                      <a:endParaRPr b="1" sz="1800" u="none" cap="none" strike="noStrike"/>
                    </a:p>
                  </a:txBody>
                  <a:tcPr marT="45725" marB="45725" marR="91450" marL="91450" anchor="ctr"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2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5</a:t>
                      </a:r>
                      <a:endParaRPr sz="1800" u="none" cap="none" strike="noStrike"/>
                    </a:p>
                  </a:txBody>
                  <a:tcPr marT="45725" marB="45725" marR="91450" marL="91450" anchor="ctr"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10</a:t>
                      </a:r>
                      <a:endParaRPr sz="1800" u="none" cap="none" strike="noStrike"/>
                    </a:p>
                  </a:txBody>
                  <a:tcPr marT="45725" marB="45725" marR="91450" marL="91450" anchor="ctr"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rgbClr val="0070C0"/>
                          </a:solidFill>
                        </a:rPr>
                        <a:t>10</a:t>
                      </a:r>
                      <a:endParaRPr sz="1800" u="none" cap="none" strike="noStrike">
                        <a:solidFill>
                          <a:srgbClr val="0070C0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>
                    <a:solidFill>
                      <a:srgbClr val="D5E5F2"/>
                    </a:solidFill>
                  </a:tcPr>
                </a:tc>
              </a:tr>
            </a:tbl>
          </a:graphicData>
        </a:graphic>
      </p:graphicFrame>
      <p:sp>
        <p:nvSpPr>
          <p:cNvPr id="172" name="Google Shape;172;p19"/>
          <p:cNvSpPr/>
          <p:nvPr/>
        </p:nvSpPr>
        <p:spPr>
          <a:xfrm>
            <a:off x="3423066" y="1466168"/>
            <a:ext cx="4007224" cy="738664"/>
          </a:xfrm>
          <a:prstGeom prst="rect">
            <a:avLst/>
          </a:prstGeom>
          <a:solidFill>
            <a:srgbClr val="EFD7A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硬幣數(pre + add[i])：5 + 0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每個硬幣價值(pre * multi[i] / divi[i])：2 * 1 / 1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總價值：10</a:t>
            </a:r>
            <a:endParaRPr b="1" i="0" sz="14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73" name="Google Shape;173;p19"/>
          <p:cNvSpPr/>
          <p:nvPr/>
        </p:nvSpPr>
        <p:spPr>
          <a:xfrm>
            <a:off x="4621938" y="4196920"/>
            <a:ext cx="607039" cy="25474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2A5E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max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4" name="Google Shape;174;p19"/>
          <p:cNvGrpSpPr/>
          <p:nvPr/>
        </p:nvGrpSpPr>
        <p:grpSpPr>
          <a:xfrm>
            <a:off x="2499704" y="1396223"/>
            <a:ext cx="825073" cy="825073"/>
            <a:chOff x="878380" y="1419275"/>
            <a:chExt cx="825073" cy="825073"/>
          </a:xfrm>
        </p:grpSpPr>
        <p:pic>
          <p:nvPicPr>
            <p:cNvPr id="175" name="Google Shape;175;p1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878380" y="1419275"/>
              <a:ext cx="825073" cy="8250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6" name="Google Shape;176;p19"/>
            <p:cNvSpPr txBox="1"/>
            <p:nvPr/>
          </p:nvSpPr>
          <p:spPr>
            <a:xfrm>
              <a:off x="952820" y="1842968"/>
              <a:ext cx="641615" cy="307777"/>
            </a:xfrm>
            <a:prstGeom prst="rect">
              <a:avLst/>
            </a:prstGeom>
            <a:solidFill>
              <a:srgbClr val="E7C58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寶箱4</a:t>
              </a:r>
              <a:endParaRPr b="1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0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2" name="Google Shape;182;p20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搜尋解答</a:t>
            </a:r>
            <a:endParaRPr/>
          </a:p>
        </p:txBody>
      </p:sp>
      <p:sp>
        <p:nvSpPr>
          <p:cNvPr id="183" name="Google Shape;183;p20"/>
          <p:cNvSpPr/>
          <p:nvPr/>
        </p:nvSpPr>
        <p:spPr>
          <a:xfrm>
            <a:off x="3260589" y="892106"/>
            <a:ext cx="545320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icrosoft JhengHei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求得陣列之後，我們需遍歷每個藏寶箱，來求得最高價值寶箱。</a:t>
            </a:r>
            <a:endParaRPr b="0" i="0" sz="14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184" name="Google Shape;184;p20"/>
          <p:cNvGraphicFramePr/>
          <p:nvPr/>
        </p:nvGraphicFramePr>
        <p:xfrm>
          <a:off x="1868501" y="225172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{9DBD1AFD-2859-4D8B-B023-8C965165E940}</a:tableStyleId>
              </a:tblPr>
              <a:tblGrid>
                <a:gridCol w="870850"/>
                <a:gridCol w="870850"/>
                <a:gridCol w="870850"/>
                <a:gridCol w="870850"/>
                <a:gridCol w="870850"/>
                <a:gridCol w="870850"/>
                <a:gridCol w="870850"/>
              </a:tblGrid>
              <a:tr h="376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i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lt1"/>
                          </a:solidFill>
                        </a:rPr>
                        <a:t>1</a:t>
                      </a:r>
                      <a:endParaRPr sz="14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2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3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4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FF0000"/>
                          </a:solidFill>
                        </a:rPr>
                        <a:t>5</a:t>
                      </a:r>
                      <a:endParaRPr sz="14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6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add[i]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2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3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rgbClr val="FF0000"/>
                          </a:solidFill>
                        </a:rPr>
                        <a:t>-2</a:t>
                      </a:r>
                      <a:endParaRPr sz="18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-3</a:t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multi[i]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1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2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rgbClr val="FF0000"/>
                          </a:solidFill>
                        </a:rPr>
                        <a:t>2</a:t>
                      </a:r>
                      <a:endParaRPr sz="18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divi[i]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1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rgbClr val="FF0000"/>
                          </a:solidFill>
                        </a:rPr>
                        <a:t>1</a:t>
                      </a:r>
                      <a:endParaRPr sz="18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4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en-US" sz="1800" u="none" cap="none" strike="noStrike"/>
                        <a:t>total</a:t>
                      </a:r>
                      <a:endParaRPr b="1" sz="1800" u="none" cap="none" strike="noStrike"/>
                    </a:p>
                  </a:txBody>
                  <a:tcPr marT="45725" marB="45725" marR="91450" marL="91450" anchor="ctr"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2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5</a:t>
                      </a:r>
                      <a:endParaRPr sz="1800" u="none" cap="none" strike="noStrike"/>
                    </a:p>
                  </a:txBody>
                  <a:tcPr marT="45725" marB="45725" marR="91450" marL="91450" anchor="ctr"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10</a:t>
                      </a:r>
                      <a:endParaRPr sz="1800" u="none" cap="none" strike="noStrike"/>
                    </a:p>
                  </a:txBody>
                  <a:tcPr marT="45725" marB="45725" marR="91450" marL="91450" anchor="ctr"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10</a:t>
                      </a:r>
                      <a:endParaRPr sz="1800" u="none" cap="none" strike="noStrike"/>
                    </a:p>
                  </a:txBody>
                  <a:tcPr marT="45725" marB="45725" marR="91450" marL="91450" anchor="ctr"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rgbClr val="0070C0"/>
                          </a:solidFill>
                        </a:rPr>
                        <a:t>12</a:t>
                      </a:r>
                      <a:endParaRPr sz="1800" u="none" cap="none" strike="noStrike">
                        <a:solidFill>
                          <a:srgbClr val="0070C0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>
                    <a:solidFill>
                      <a:srgbClr val="D5E5F2"/>
                    </a:solidFill>
                  </a:tcPr>
                </a:tc>
              </a:tr>
            </a:tbl>
          </a:graphicData>
        </a:graphic>
      </p:graphicFrame>
      <p:sp>
        <p:nvSpPr>
          <p:cNvPr id="185" name="Google Shape;185;p20"/>
          <p:cNvSpPr/>
          <p:nvPr/>
        </p:nvSpPr>
        <p:spPr>
          <a:xfrm>
            <a:off x="3423066" y="1466168"/>
            <a:ext cx="4007224" cy="738664"/>
          </a:xfrm>
          <a:prstGeom prst="rect">
            <a:avLst/>
          </a:prstGeom>
          <a:solidFill>
            <a:srgbClr val="EFD7A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硬幣數(pre + add[i])：5 - 2 </a:t>
            </a:r>
            <a:endParaRPr b="1" i="0" sz="14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每個硬幣價值(pre * multi[i] / divi[i])：2 * 2 / 1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總價值：12</a:t>
            </a:r>
            <a:endParaRPr b="1" i="0" sz="14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86" name="Google Shape;186;p20"/>
          <p:cNvSpPr/>
          <p:nvPr/>
        </p:nvSpPr>
        <p:spPr>
          <a:xfrm>
            <a:off x="6366206" y="4196920"/>
            <a:ext cx="607039" cy="25474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2A5E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max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7" name="Google Shape;187;p20"/>
          <p:cNvGrpSpPr/>
          <p:nvPr/>
        </p:nvGrpSpPr>
        <p:grpSpPr>
          <a:xfrm>
            <a:off x="2499704" y="1396223"/>
            <a:ext cx="825073" cy="825073"/>
            <a:chOff x="878380" y="1419275"/>
            <a:chExt cx="825073" cy="825073"/>
          </a:xfrm>
        </p:grpSpPr>
        <p:pic>
          <p:nvPicPr>
            <p:cNvPr id="188" name="Google Shape;188;p2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878380" y="1419275"/>
              <a:ext cx="825073" cy="8250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9" name="Google Shape;189;p20"/>
            <p:cNvSpPr txBox="1"/>
            <p:nvPr/>
          </p:nvSpPr>
          <p:spPr>
            <a:xfrm>
              <a:off x="952820" y="1842968"/>
              <a:ext cx="641615" cy="307777"/>
            </a:xfrm>
            <a:prstGeom prst="rect">
              <a:avLst/>
            </a:prstGeom>
            <a:solidFill>
              <a:srgbClr val="E7C58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寶箱5</a:t>
              </a:r>
              <a:endParaRPr b="1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0" name="Google Shape;190;p20"/>
          <p:cNvSpPr/>
          <p:nvPr/>
        </p:nvSpPr>
        <p:spPr>
          <a:xfrm>
            <a:off x="6454588" y="2235568"/>
            <a:ext cx="407254" cy="400055"/>
          </a:xfrm>
          <a:prstGeom prst="ellipse">
            <a:avLst/>
          </a:prstGeom>
          <a:noFill/>
          <a:ln cap="flat" cmpd="sng" w="25400">
            <a:solidFill>
              <a:srgbClr val="72511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20"/>
          <p:cNvSpPr/>
          <p:nvPr/>
        </p:nvSpPr>
        <p:spPr>
          <a:xfrm>
            <a:off x="6460992" y="3709616"/>
            <a:ext cx="407254" cy="400055"/>
          </a:xfrm>
          <a:prstGeom prst="ellipse">
            <a:avLst/>
          </a:prstGeom>
          <a:noFill/>
          <a:ln cap="flat" cmpd="sng" w="25400">
            <a:solidFill>
              <a:srgbClr val="72511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20"/>
          <p:cNvSpPr txBox="1"/>
          <p:nvPr/>
        </p:nvSpPr>
        <p:spPr>
          <a:xfrm>
            <a:off x="7531223" y="4237945"/>
            <a:ext cx="111331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25116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725116"/>
                </a:solidFill>
                <a:latin typeface="Arial"/>
                <a:ea typeface="Arial"/>
                <a:cs typeface="Arial"/>
                <a:sym typeface="Arial"/>
              </a:rPr>
              <a:t>ANS : 5 12</a:t>
            </a:r>
            <a:endParaRPr b="1" i="0" sz="1400" u="none" cap="none" strike="noStrike">
              <a:solidFill>
                <a:srgbClr val="72511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7" name="Google Shape;197;p21"/>
          <p:cNvGrpSpPr/>
          <p:nvPr/>
        </p:nvGrpSpPr>
        <p:grpSpPr>
          <a:xfrm>
            <a:off x="1751960" y="64456"/>
            <a:ext cx="3342555" cy="4822589"/>
            <a:chOff x="1751960" y="64456"/>
            <a:chExt cx="3342555" cy="4822589"/>
          </a:xfrm>
        </p:grpSpPr>
        <p:sp>
          <p:nvSpPr>
            <p:cNvPr id="198" name="Google Shape;198;p21"/>
            <p:cNvSpPr/>
            <p:nvPr/>
          </p:nvSpPr>
          <p:spPr>
            <a:xfrm>
              <a:off x="1751960" y="64456"/>
              <a:ext cx="3342555" cy="4822589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99" name="Google Shape;199;p21"/>
            <p:cNvPicPr preferRelativeResize="0"/>
            <p:nvPr/>
          </p:nvPicPr>
          <p:blipFill rotWithShape="1">
            <a:blip r:embed="rId3">
              <a:alphaModFix/>
            </a:blip>
            <a:srcRect b="0" l="569" r="0" t="0"/>
            <a:stretch/>
          </p:blipFill>
          <p:spPr>
            <a:xfrm>
              <a:off x="1866936" y="64456"/>
              <a:ext cx="3227579" cy="393194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0" name="Google Shape;200;p21"/>
            <p:cNvPicPr preferRelativeResize="0"/>
            <p:nvPr/>
          </p:nvPicPr>
          <p:blipFill rotWithShape="1">
            <a:blip r:embed="rId4">
              <a:alphaModFix/>
            </a:blip>
            <a:srcRect b="72420" l="782" r="3915" t="1047"/>
            <a:stretch/>
          </p:blipFill>
          <p:spPr>
            <a:xfrm>
              <a:off x="1866936" y="3506903"/>
              <a:ext cx="2759848" cy="94400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1" name="Google Shape;201;p21"/>
            <p:cNvPicPr preferRelativeResize="0"/>
            <p:nvPr/>
          </p:nvPicPr>
          <p:blipFill rotWithShape="1">
            <a:blip r:embed="rId4">
              <a:alphaModFix/>
            </a:blip>
            <a:srcRect b="1435" l="782" r="0" t="94615"/>
            <a:stretch/>
          </p:blipFill>
          <p:spPr>
            <a:xfrm>
              <a:off x="1866936" y="4720982"/>
              <a:ext cx="2923924" cy="14301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2" name="Google Shape;202;p21"/>
          <p:cNvSpPr/>
          <p:nvPr/>
        </p:nvSpPr>
        <p:spPr>
          <a:xfrm>
            <a:off x="5449976" y="2299906"/>
            <a:ext cx="2610575" cy="24854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21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4" name="Google Shape;204;p21"/>
          <p:cNvSpPr txBox="1"/>
          <p:nvPr>
            <p:ph type="title"/>
          </p:nvPr>
        </p:nvSpPr>
        <p:spPr>
          <a:xfrm>
            <a:off x="272941" y="788531"/>
            <a:ext cx="856612" cy="334547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None/>
            </a:pPr>
            <a:r>
              <a:rPr lang="en-US" sz="4400"/>
              <a:t>參</a:t>
            </a:r>
            <a:br>
              <a:rPr lang="en-US" sz="4400"/>
            </a:br>
            <a:r>
              <a:rPr lang="en-US" sz="4400"/>
              <a:t>考</a:t>
            </a:r>
            <a:br>
              <a:rPr lang="en-US" sz="4400"/>
            </a:br>
            <a:r>
              <a:rPr lang="en-US" sz="4400"/>
              <a:t>解</a:t>
            </a:r>
            <a:br>
              <a:rPr lang="en-US" sz="4400"/>
            </a:br>
            <a:r>
              <a:rPr lang="en-US" sz="4400"/>
              <a:t>答</a:t>
            </a:r>
            <a:endParaRPr sz="4400"/>
          </a:p>
        </p:txBody>
      </p:sp>
      <p:sp>
        <p:nvSpPr>
          <p:cNvPr id="205" name="Google Shape;205;p21"/>
          <p:cNvSpPr/>
          <p:nvPr/>
        </p:nvSpPr>
        <p:spPr>
          <a:xfrm>
            <a:off x="2176292" y="4435179"/>
            <a:ext cx="2614567" cy="314721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21"/>
          <p:cNvSpPr/>
          <p:nvPr/>
        </p:nvSpPr>
        <p:spPr>
          <a:xfrm>
            <a:off x="4525896" y="268940"/>
            <a:ext cx="264964" cy="1467651"/>
          </a:xfrm>
          <a:prstGeom prst="rightBrace">
            <a:avLst>
              <a:gd fmla="val 28633" name="adj1"/>
              <a:gd fmla="val 50000" name="adj2"/>
            </a:avLst>
          </a:prstGeom>
          <a:noFill/>
          <a:ln cap="flat" cmpd="sng" w="254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21"/>
          <p:cNvSpPr txBox="1"/>
          <p:nvPr/>
        </p:nvSpPr>
        <p:spPr>
          <a:xfrm>
            <a:off x="4875521" y="741155"/>
            <a:ext cx="741644" cy="523220"/>
          </a:xfrm>
          <a:prstGeom prst="rect">
            <a:avLst/>
          </a:prstGeom>
          <a:solidFill>
            <a:srgbClr val="D1E0AF"/>
          </a:solidFill>
          <a:ln cap="flat" cmpd="sng" w="2857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8031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88031"/>
                </a:solidFill>
                <a:latin typeface="Arial"/>
                <a:ea typeface="Arial"/>
                <a:cs typeface="Arial"/>
                <a:sym typeface="Arial"/>
              </a:rPr>
              <a:t>定義、初始化</a:t>
            </a:r>
            <a:endParaRPr b="1" i="0" sz="1400" u="none" cap="none" strike="noStrike">
              <a:solidFill>
                <a:srgbClr val="68803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8" name="Google Shape;208;p21"/>
          <p:cNvGrpSpPr/>
          <p:nvPr/>
        </p:nvGrpSpPr>
        <p:grpSpPr>
          <a:xfrm>
            <a:off x="5518848" y="2351315"/>
            <a:ext cx="2474260" cy="2374366"/>
            <a:chOff x="5518848" y="2351315"/>
            <a:chExt cx="2474260" cy="2374366"/>
          </a:xfrm>
        </p:grpSpPr>
        <p:grpSp>
          <p:nvGrpSpPr>
            <p:cNvPr id="209" name="Google Shape;209;p21"/>
            <p:cNvGrpSpPr/>
            <p:nvPr/>
          </p:nvGrpSpPr>
          <p:grpSpPr>
            <a:xfrm>
              <a:off x="5518848" y="2351315"/>
              <a:ext cx="2474260" cy="2374366"/>
              <a:chOff x="5793761" y="1813432"/>
              <a:chExt cx="2474260" cy="2374366"/>
            </a:xfrm>
          </p:grpSpPr>
          <p:sp>
            <p:nvSpPr>
              <p:cNvPr id="210" name="Google Shape;210;p21"/>
              <p:cNvSpPr/>
              <p:nvPr/>
            </p:nvSpPr>
            <p:spPr>
              <a:xfrm>
                <a:off x="5793761" y="1813432"/>
                <a:ext cx="2474260" cy="2374366"/>
              </a:xfrm>
              <a:prstGeom prst="rect">
                <a:avLst/>
              </a:prstGeom>
              <a:solidFill>
                <a:schemeClr val="lt1"/>
              </a:solidFill>
              <a:ln cap="flat" cmpd="sng" w="254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211" name="Google Shape;211;p21"/>
              <p:cNvPicPr preferRelativeResize="0"/>
              <p:nvPr/>
            </p:nvPicPr>
            <p:blipFill rotWithShape="1">
              <a:blip r:embed="rId4">
                <a:alphaModFix/>
              </a:blip>
              <a:srcRect b="5843" l="6971" r="2584" t="27399"/>
              <a:stretch/>
            </p:blipFill>
            <p:spPr>
              <a:xfrm>
                <a:off x="5793761" y="1890272"/>
                <a:ext cx="2474260" cy="224373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212" name="Google Shape;212;p21"/>
            <p:cNvSpPr/>
            <p:nvPr/>
          </p:nvSpPr>
          <p:spPr>
            <a:xfrm>
              <a:off x="6739895" y="3473407"/>
              <a:ext cx="129631" cy="168825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3" name="Google Shape;213;p21"/>
          <p:cNvSpPr/>
          <p:nvPr/>
        </p:nvSpPr>
        <p:spPr>
          <a:xfrm>
            <a:off x="3917577" y="2720323"/>
            <a:ext cx="231802" cy="763528"/>
          </a:xfrm>
          <a:prstGeom prst="rightBrace">
            <a:avLst>
              <a:gd fmla="val 28633" name="adj1"/>
              <a:gd fmla="val 50000" name="adj2"/>
            </a:avLst>
          </a:prstGeom>
          <a:noFill/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21"/>
          <p:cNvSpPr/>
          <p:nvPr/>
        </p:nvSpPr>
        <p:spPr>
          <a:xfrm>
            <a:off x="3917577" y="3528640"/>
            <a:ext cx="231802" cy="763528"/>
          </a:xfrm>
          <a:prstGeom prst="rightBrace">
            <a:avLst>
              <a:gd fmla="val 28633" name="adj1"/>
              <a:gd fmla="val 50000" name="adj2"/>
            </a:avLst>
          </a:prstGeom>
          <a:noFill/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21"/>
          <p:cNvSpPr txBox="1"/>
          <p:nvPr/>
        </p:nvSpPr>
        <p:spPr>
          <a:xfrm>
            <a:off x="4216902" y="2945202"/>
            <a:ext cx="589244" cy="307777"/>
          </a:xfrm>
          <a:prstGeom prst="rect">
            <a:avLst/>
          </a:prstGeom>
          <a:solidFill>
            <a:srgbClr val="DFA2A2"/>
          </a:solidFill>
          <a:ln cap="flat" cmpd="sng" w="2857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2627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702627"/>
                </a:solidFill>
                <a:latin typeface="Arial"/>
                <a:ea typeface="Arial"/>
                <a:cs typeface="Arial"/>
                <a:sym typeface="Arial"/>
              </a:rPr>
              <a:t>加減</a:t>
            </a:r>
            <a:endParaRPr b="1" i="0" sz="1400" u="none" cap="none" strike="noStrike">
              <a:solidFill>
                <a:srgbClr val="70262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21"/>
          <p:cNvSpPr txBox="1"/>
          <p:nvPr/>
        </p:nvSpPr>
        <p:spPr>
          <a:xfrm>
            <a:off x="4216902" y="3756515"/>
            <a:ext cx="589244" cy="307777"/>
          </a:xfrm>
          <a:prstGeom prst="rect">
            <a:avLst/>
          </a:prstGeom>
          <a:solidFill>
            <a:srgbClr val="DFA2A2"/>
          </a:solidFill>
          <a:ln cap="flat" cmpd="sng" w="2857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2627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702627"/>
                </a:solidFill>
                <a:latin typeface="Arial"/>
                <a:ea typeface="Arial"/>
                <a:cs typeface="Arial"/>
                <a:sym typeface="Arial"/>
              </a:rPr>
              <a:t>乘除</a:t>
            </a:r>
            <a:endParaRPr/>
          </a:p>
        </p:txBody>
      </p:sp>
      <p:sp>
        <p:nvSpPr>
          <p:cNvPr id="217" name="Google Shape;217;p21"/>
          <p:cNvSpPr/>
          <p:nvPr/>
        </p:nvSpPr>
        <p:spPr>
          <a:xfrm>
            <a:off x="7382292" y="2428155"/>
            <a:ext cx="315411" cy="2075136"/>
          </a:xfrm>
          <a:prstGeom prst="rightBrace">
            <a:avLst>
              <a:gd fmla="val 28633" name="adj1"/>
              <a:gd fmla="val 50000" name="adj2"/>
            </a:avLst>
          </a:prstGeom>
          <a:noFill/>
          <a:ln cap="flat" cmpd="sng" w="254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21"/>
          <p:cNvSpPr txBox="1"/>
          <p:nvPr/>
        </p:nvSpPr>
        <p:spPr>
          <a:xfrm>
            <a:off x="7765146" y="3168758"/>
            <a:ext cx="1272987" cy="523220"/>
          </a:xfrm>
          <a:prstGeom prst="rect">
            <a:avLst/>
          </a:prstGeom>
          <a:solidFill>
            <a:srgbClr val="CFCBEC"/>
          </a:solidFill>
          <a:ln cap="flat" cmpd="sng" w="2857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42BB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5142BB"/>
                </a:solidFill>
                <a:latin typeface="Arial"/>
                <a:ea typeface="Arial"/>
                <a:cs typeface="Arial"/>
                <a:sym typeface="Arial"/>
              </a:rPr>
              <a:t>計算寶箱總價</a:t>
            </a:r>
            <a:endParaRPr b="1" i="0" sz="1400" u="none" cap="none" strike="noStrike">
              <a:solidFill>
                <a:srgbClr val="5142BB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42BB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5142BB"/>
                </a:solidFill>
                <a:latin typeface="Arial"/>
                <a:ea typeface="Arial"/>
                <a:cs typeface="Arial"/>
                <a:sym typeface="Arial"/>
              </a:rPr>
              <a:t>&amp;搜索最大值</a:t>
            </a:r>
            <a:endParaRPr b="1" i="0" sz="1400" u="none" cap="none" strike="noStrike">
              <a:solidFill>
                <a:srgbClr val="5142B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19" name="Google Shape;219;p21"/>
          <p:cNvCxnSpPr>
            <a:stCxn id="205" idx="3"/>
            <a:endCxn id="202" idx="1"/>
          </p:cNvCxnSpPr>
          <p:nvPr/>
        </p:nvCxnSpPr>
        <p:spPr>
          <a:xfrm flipH="1" rot="10800000">
            <a:off x="4790859" y="3542539"/>
            <a:ext cx="659100" cy="1050000"/>
          </a:xfrm>
          <a:prstGeom prst="bentConnector3">
            <a:avLst>
              <a:gd fmla="val 31348" name="adj1"/>
            </a:avLst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 txBox="1"/>
          <p:nvPr>
            <p:ph type="title"/>
          </p:nvPr>
        </p:nvSpPr>
        <p:spPr>
          <a:xfrm>
            <a:off x="174660" y="1870079"/>
            <a:ext cx="1104832" cy="148956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</a:pPr>
            <a: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  <a:t>題</a:t>
            </a:r>
            <a:b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  <a:t>目</a:t>
            </a:r>
            <a:endParaRPr sz="5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8" name="Google Shape;48;p8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9" name="Google Shape;49;p8"/>
          <p:cNvSpPr/>
          <p:nvPr/>
        </p:nvSpPr>
        <p:spPr>
          <a:xfrm>
            <a:off x="1492194" y="1460701"/>
            <a:ext cx="6812723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探險隊在一座廢墟中找到了傳說中的藏寶箱，當他們正要取走寶藏時，出現了傳說中的海盜幽靈，幽靈決定要和探險隊的成員玩一個遊戲。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遊戲的規則如下，幽靈會先變出</a:t>
            </a:r>
            <a:r>
              <a:rPr b="1" i="0" lang="en-US" sz="16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N個空的藏寶箱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，並進行以下兩種</a:t>
            </a:r>
            <a:r>
              <a:rPr b="1" i="0" lang="en-US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操作M次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：</a:t>
            </a:r>
            <a:endParaRPr/>
          </a:p>
          <a:p>
            <a: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(1) 在連續的數個藏寶箱內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放入X枚硬幣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/>
          </a:p>
          <a:p>
            <a: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(2) 使連續的數個藏寶箱內的硬幣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價值變為X倍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</a:t>
            </a:r>
            <a:r>
              <a:rPr b="1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包括事後放入的硬幣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當幽靈完成所有操作後，探險隊可以挑選一個寶箱帶走。請你幫探險隊找出價值最高的寶箱，若有數個寶箱價值相等，請輸出編號最小者。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9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5" name="Google Shape;55;p9"/>
          <p:cNvSpPr/>
          <p:nvPr/>
        </p:nvSpPr>
        <p:spPr>
          <a:xfrm>
            <a:off x="1659279" y="812791"/>
            <a:ext cx="6642851" cy="1877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輸入格式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每筆測試資料為M＋1列，第一列有兩個正整數</a:t>
            </a: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N、M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（1 ≤ N、M ≤ 10</a:t>
            </a:r>
            <a:r>
              <a:rPr b="0" baseline="3000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），代表有N個空寶箱，編號為1至N，以及M個操作。緊接著M列，每列都有四個正整數P、Q、R、S（1 ≤ P、Q ≤ N），R只有兩種值1或2，</a:t>
            </a:r>
            <a:r>
              <a:rPr b="1" i="0" lang="en-US" sz="16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當R為</a:t>
            </a:r>
            <a:r>
              <a:rPr b="1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b="1" i="0" lang="en-US" sz="16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時，</a:t>
            </a:r>
            <a:r>
              <a:rPr b="0" i="0" lang="en-US" sz="16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代表幽靈</a:t>
            </a:r>
            <a:r>
              <a:rPr b="1" i="0" lang="en-US" sz="16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在第P至Q個藏寶箱內放入了S枚硬幣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</a:t>
            </a:r>
            <a:r>
              <a:rPr b="1" i="0" lang="en-US" sz="16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當R為</a:t>
            </a:r>
            <a:r>
              <a:rPr b="1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b="1" i="0" lang="en-US" sz="16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時，</a:t>
            </a:r>
            <a:r>
              <a:rPr b="0" i="0" lang="en-US" sz="16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代表幽靈</a:t>
            </a:r>
            <a:r>
              <a:rPr b="1" i="0" lang="en-US" sz="16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使第P至Q個藏寶箱的硬幣價值變為S倍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，一個寶箱的價值不會超過20億。</a:t>
            </a:r>
            <a:endParaRPr/>
          </a:p>
        </p:txBody>
      </p:sp>
      <p:sp>
        <p:nvSpPr>
          <p:cNvPr id="56" name="Google Shape;56;p9"/>
          <p:cNvSpPr/>
          <p:nvPr/>
        </p:nvSpPr>
        <p:spPr>
          <a:xfrm>
            <a:off x="1659279" y="2773126"/>
            <a:ext cx="3350711" cy="8925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輸出格式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對每筆資料請輸出一列共兩個數字，為最高價值寶箱的編號以及其價值。</a:t>
            </a:r>
            <a:endParaRPr/>
          </a:p>
        </p:txBody>
      </p:sp>
      <p:graphicFrame>
        <p:nvGraphicFramePr>
          <p:cNvPr id="57" name="Google Shape;57;p9"/>
          <p:cNvGraphicFramePr/>
          <p:nvPr/>
        </p:nvGraphicFramePr>
        <p:xfrm>
          <a:off x="5257735" y="2856023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{137529A2-361A-4593-83E1-0ADA1B7392DD}</a:tableStyleId>
              </a:tblPr>
              <a:tblGrid>
                <a:gridCol w="1368050"/>
                <a:gridCol w="1342550"/>
              </a:tblGrid>
              <a:tr h="941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en-US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</a:t>
                      </a:r>
                      <a:endParaRPr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5 4</a:t>
                      </a:r>
                      <a:endParaRPr b="0" i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3 5 2 2</a:t>
                      </a:r>
                      <a:endParaRPr b="0" i="0" sz="1400" u="none" cap="none" strike="noStrike">
                        <a:solidFill>
                          <a:schemeClr val="accen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1 4 1 2</a:t>
                      </a:r>
                      <a:endParaRPr b="0" i="0" sz="1400" u="none" cap="none" strike="noStrike">
                        <a:solidFill>
                          <a:srgbClr val="00B0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5 5 2 2</a:t>
                      </a:r>
                      <a:endParaRPr b="0" i="0" sz="1400" u="none" cap="none" strike="noStrike">
                        <a:solidFill>
                          <a:schemeClr val="accen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2 5 1 3</a:t>
                      </a:r>
                      <a:endParaRPr sz="1800" u="none" cap="none" strike="noStrike">
                        <a:solidFill>
                          <a:srgbClr val="00B05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en-US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輸出範例</a:t>
                      </a:r>
                      <a:endParaRPr b="1"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5 12</a:t>
                      </a:r>
                      <a:endParaRPr sz="18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idx="4294967295" type="ctrTitle"/>
          </p:nvPr>
        </p:nvSpPr>
        <p:spPr>
          <a:xfrm>
            <a:off x="4779000" y="987034"/>
            <a:ext cx="32343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Noto Sans Symbols"/>
              <a:buNone/>
            </a:pPr>
            <a:r>
              <a:rPr b="1" i="0" lang="en-US" sz="5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解題重點:</a:t>
            </a:r>
            <a:endParaRPr b="1" i="0" sz="55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3" name="Google Shape;63;p10"/>
          <p:cNvSpPr txBox="1"/>
          <p:nvPr>
            <p:ph idx="1" type="subTitle"/>
          </p:nvPr>
        </p:nvSpPr>
        <p:spPr>
          <a:xfrm>
            <a:off x="4893956" y="2146834"/>
            <a:ext cx="3234300" cy="184885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icrosoft JhengHei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1.  重點一</a:t>
            </a:r>
            <a:r>
              <a:rPr b="1" i="0" lang="en-US" sz="2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</a:t>
            </a:r>
            <a:endParaRPr b="1" i="0" sz="25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</a:t>
            </a:r>
            <a:r>
              <a:rPr b="0" i="0" lang="en-US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Greedy</a:t>
            </a:r>
            <a:endParaRPr/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icrosoft JhengHei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2.  重點二</a:t>
            </a:r>
            <a:endParaRPr b="1" i="0" sz="24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Microsoft JhengHei"/>
              <a:buNone/>
            </a:pPr>
            <a:r>
              <a:rPr b="1" i="0" lang="en-US" sz="2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</a:t>
            </a:r>
            <a:r>
              <a:rPr b="0" i="0" lang="en-US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搜尋解答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4" name="Google Shape;64;p10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5" name="Google Shape;65;p10"/>
          <p:cNvSpPr/>
          <p:nvPr/>
        </p:nvSpPr>
        <p:spPr>
          <a:xfrm>
            <a:off x="4533579" y="4224837"/>
            <a:ext cx="408477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smalllikeart from </a:t>
            </a:r>
            <a:r>
              <a:rPr b="0" i="0" lang="en-US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6" name="Google Shape;66;p10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56083" y="1244028"/>
            <a:ext cx="2636397" cy="26363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1"/>
          <p:cNvSpPr/>
          <p:nvPr/>
        </p:nvSpPr>
        <p:spPr>
          <a:xfrm>
            <a:off x="3680652" y="2189950"/>
            <a:ext cx="714615" cy="23052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11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3" name="Google Shape;73;p11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Greedy</a:t>
            </a:r>
            <a:endParaRPr sz="2400"/>
          </a:p>
        </p:txBody>
      </p:sp>
      <p:sp>
        <p:nvSpPr>
          <p:cNvPr id="74" name="Google Shape;74;p11"/>
          <p:cNvSpPr txBox="1"/>
          <p:nvPr/>
        </p:nvSpPr>
        <p:spPr>
          <a:xfrm>
            <a:off x="1778303" y="1419275"/>
            <a:ext cx="6512769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（一）使用三個陣列add, multi, divi來記錄當前寶箱所需進行的操作。</a:t>
            </a:r>
            <a:endParaRPr b="1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（二）若完全記錄每筆操作，則時間複雜度為O(NxM)，會超時。</a:t>
            </a:r>
            <a:endParaRPr b="1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729"/>
              </a:buClr>
              <a:buSzPts val="1600"/>
              <a:buFont typeface="Microsoft JhengHei"/>
              <a:buNone/>
            </a:pPr>
            <a:r>
              <a:rPr b="1" i="0" lang="en-US" sz="1600" u="none" cap="none" strike="noStrike">
                <a:solidFill>
                  <a:srgbClr val="24272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（三）我們只需</a:t>
            </a:r>
            <a:r>
              <a:rPr b="1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紀錄「變化」，意即紀錄每個操作的開始時間以及結束</a:t>
            </a:r>
            <a:endParaRPr b="1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    時間即可。如1 4 1 2，則只需將</a:t>
            </a:r>
            <a:r>
              <a:rPr b="1" i="0" lang="en-US" sz="16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add[1]+2</a:t>
            </a:r>
            <a:r>
              <a:rPr b="1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，並將</a:t>
            </a:r>
            <a:r>
              <a:rPr b="1" i="0" lang="en-US" sz="1600" u="none" cap="none" strike="noStrike">
                <a:solidFill>
                  <a:schemeClr val="accen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add[5]-2</a:t>
            </a:r>
            <a:r>
              <a:rPr b="1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即可。</a:t>
            </a:r>
            <a:endParaRPr b="1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75" name="Google Shape;75;p11"/>
          <p:cNvGraphicFramePr/>
          <p:nvPr/>
        </p:nvGraphicFramePr>
        <p:xfrm>
          <a:off x="1986687" y="264700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{9DBD1AFD-2859-4D8B-B023-8C965165E940}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i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2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3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4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5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add[i]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rgbClr val="FF0000"/>
                          </a:solidFill>
                        </a:rPr>
                        <a:t>2</a:t>
                      </a:r>
                      <a:endParaRPr sz="16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rgbClr val="FF0000"/>
                          </a:solidFill>
                        </a:rPr>
                        <a:t>-2</a:t>
                      </a:r>
                      <a:endParaRPr sz="16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multi[i]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1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1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1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1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1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divi[i]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1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1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1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1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1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sp>
        <p:nvSpPr>
          <p:cNvPr id="76" name="Google Shape;76;p11"/>
          <p:cNvSpPr txBox="1"/>
          <p:nvPr/>
        </p:nvSpPr>
        <p:spPr>
          <a:xfrm>
            <a:off x="2996772" y="2380616"/>
            <a:ext cx="2059321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在1~4的寶箱都放入2枚硬幣</a:t>
            </a:r>
            <a:endParaRPr b="0" i="0" sz="12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11"/>
          <p:cNvSpPr txBox="1"/>
          <p:nvPr/>
        </p:nvSpPr>
        <p:spPr>
          <a:xfrm>
            <a:off x="1406701" y="3080911"/>
            <a:ext cx="57998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7921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B7921"/>
                </a:solidFill>
                <a:latin typeface="Arial"/>
                <a:ea typeface="Arial"/>
                <a:cs typeface="Arial"/>
                <a:sym typeface="Arial"/>
              </a:rPr>
              <a:t>加減</a:t>
            </a:r>
            <a:endParaRPr b="0" i="0" sz="1400" u="none" cap="none" strike="noStrike">
              <a:solidFill>
                <a:srgbClr val="AB792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11"/>
          <p:cNvSpPr txBox="1"/>
          <p:nvPr/>
        </p:nvSpPr>
        <p:spPr>
          <a:xfrm>
            <a:off x="1488310" y="3446170"/>
            <a:ext cx="57998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7921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B7921"/>
                </a:solidFill>
                <a:latin typeface="Arial"/>
                <a:ea typeface="Arial"/>
                <a:cs typeface="Arial"/>
                <a:sym typeface="Arial"/>
              </a:rPr>
              <a:t>乘</a:t>
            </a:r>
            <a:endParaRPr/>
          </a:p>
        </p:txBody>
      </p:sp>
      <p:sp>
        <p:nvSpPr>
          <p:cNvPr id="79" name="Google Shape;79;p11"/>
          <p:cNvSpPr txBox="1"/>
          <p:nvPr/>
        </p:nvSpPr>
        <p:spPr>
          <a:xfrm>
            <a:off x="1488310" y="3811429"/>
            <a:ext cx="57998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7921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AB7921"/>
                </a:solidFill>
                <a:latin typeface="Arial"/>
                <a:ea typeface="Arial"/>
                <a:cs typeface="Arial"/>
                <a:sym typeface="Arial"/>
              </a:rPr>
              <a:t>除</a:t>
            </a:r>
            <a:endParaRPr/>
          </a:p>
        </p:txBody>
      </p:sp>
      <p:sp>
        <p:nvSpPr>
          <p:cNvPr id="80" name="Google Shape;80;p11"/>
          <p:cNvSpPr/>
          <p:nvPr/>
        </p:nvSpPr>
        <p:spPr>
          <a:xfrm>
            <a:off x="3150454" y="3446170"/>
            <a:ext cx="4710312" cy="618684"/>
          </a:xfrm>
          <a:prstGeom prst="rect">
            <a:avLst/>
          </a:prstGeom>
          <a:noFill/>
          <a:ln cap="flat" cmpd="sng" w="25400">
            <a:solidFill>
              <a:srgbClr val="AB792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11"/>
          <p:cNvSpPr txBox="1"/>
          <p:nvPr/>
        </p:nvSpPr>
        <p:spPr>
          <a:xfrm>
            <a:off x="7345934" y="4196359"/>
            <a:ext cx="119102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7921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AB7921"/>
                </a:solidFill>
                <a:latin typeface="Arial"/>
                <a:ea typeface="Arial"/>
                <a:cs typeface="Arial"/>
                <a:sym typeface="Arial"/>
              </a:rPr>
              <a:t>先初始為1</a:t>
            </a:r>
            <a:endParaRPr b="1" i="0" sz="1600" u="none" cap="none" strike="noStrike">
              <a:solidFill>
                <a:srgbClr val="AB792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2" name="Google Shape;82;p11"/>
          <p:cNvCxnSpPr>
            <a:stCxn id="80" idx="2"/>
            <a:endCxn id="81" idx="1"/>
          </p:cNvCxnSpPr>
          <p:nvPr/>
        </p:nvCxnSpPr>
        <p:spPr>
          <a:xfrm flipH="1" rot="-5400000">
            <a:off x="6275260" y="3295204"/>
            <a:ext cx="300900" cy="1840200"/>
          </a:xfrm>
          <a:prstGeom prst="bentConnector2">
            <a:avLst/>
          </a:prstGeom>
          <a:noFill/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sp>
        <p:nvSpPr>
          <p:cNvPr id="83" name="Google Shape;83;p11"/>
          <p:cNvSpPr/>
          <p:nvPr/>
        </p:nvSpPr>
        <p:spPr>
          <a:xfrm>
            <a:off x="3327187" y="3027123"/>
            <a:ext cx="353465" cy="365259"/>
          </a:xfrm>
          <a:prstGeom prst="ellipse">
            <a:avLst/>
          </a:prstGeom>
          <a:noFill/>
          <a:ln cap="flat" cmpd="sng" w="2540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11"/>
          <p:cNvSpPr/>
          <p:nvPr/>
        </p:nvSpPr>
        <p:spPr>
          <a:xfrm>
            <a:off x="7384345" y="3012141"/>
            <a:ext cx="407254" cy="361150"/>
          </a:xfrm>
          <a:prstGeom prst="ellipse">
            <a:avLst/>
          </a:prstGeom>
          <a:noFill/>
          <a:ln cap="flat" cmpd="sng" w="25400">
            <a:solidFill>
              <a:srgbClr val="2A5E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2"/>
          <p:cNvSpPr/>
          <p:nvPr/>
        </p:nvSpPr>
        <p:spPr>
          <a:xfrm>
            <a:off x="3119718" y="1419275"/>
            <a:ext cx="729983" cy="33855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2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1" name="Google Shape;91;p12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Greedy</a:t>
            </a:r>
            <a:endParaRPr sz="2400"/>
          </a:p>
        </p:txBody>
      </p:sp>
      <p:sp>
        <p:nvSpPr>
          <p:cNvPr id="92" name="Google Shape;92;p12"/>
          <p:cNvSpPr txBox="1"/>
          <p:nvPr/>
        </p:nvSpPr>
        <p:spPr>
          <a:xfrm>
            <a:off x="1778303" y="1419275"/>
            <a:ext cx="651276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範例測資 1 ： 3 5 2 2</a:t>
            </a:r>
            <a:endParaRPr/>
          </a:p>
        </p:txBody>
      </p:sp>
      <p:graphicFrame>
        <p:nvGraphicFramePr>
          <p:cNvPr id="93" name="Google Shape;93;p12"/>
          <p:cNvGraphicFramePr/>
          <p:nvPr/>
        </p:nvGraphicFramePr>
        <p:xfrm>
          <a:off x="1931835" y="225748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{9DBD1AFD-2859-4D8B-B023-8C965165E940}</a:tableStyleId>
              </a:tblPr>
              <a:tblGrid>
                <a:gridCol w="870850"/>
                <a:gridCol w="870850"/>
                <a:gridCol w="870850"/>
                <a:gridCol w="870850"/>
                <a:gridCol w="870850"/>
                <a:gridCol w="870850"/>
                <a:gridCol w="87085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i</a:t>
                      </a:r>
                      <a:endParaRPr b="0" i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</a:t>
                      </a:r>
                      <a:endParaRPr b="0" i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2</a:t>
                      </a:r>
                      <a:endParaRPr b="0" i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3</a:t>
                      </a:r>
                      <a:endParaRPr b="0" i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4</a:t>
                      </a:r>
                      <a:endParaRPr b="0" i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5</a:t>
                      </a:r>
                      <a:endParaRPr b="0" i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6</a:t>
                      </a:r>
                      <a:endParaRPr b="0" i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add[i]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multi[i]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rgbClr val="FF0000"/>
                          </a:solidFill>
                        </a:rPr>
                        <a:t>2</a:t>
                      </a:r>
                      <a:endParaRPr b="0" i="0" sz="18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divi[i]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rgbClr val="FF0000"/>
                          </a:solidFill>
                        </a:rPr>
                        <a:t>2</a:t>
                      </a:r>
                      <a:endParaRPr b="0" i="0" sz="18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sp>
        <p:nvSpPr>
          <p:cNvPr id="94" name="Google Shape;94;p12"/>
          <p:cNvSpPr txBox="1"/>
          <p:nvPr/>
        </p:nvSpPr>
        <p:spPr>
          <a:xfrm>
            <a:off x="3811832" y="1461448"/>
            <a:ext cx="275856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把3~5的寶箱中的硬幣都變2倍</a:t>
            </a:r>
            <a:endParaRPr b="0" i="0" sz="12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2"/>
          <p:cNvSpPr/>
          <p:nvPr/>
        </p:nvSpPr>
        <p:spPr>
          <a:xfrm>
            <a:off x="4771785" y="3012141"/>
            <a:ext cx="407254" cy="361150"/>
          </a:xfrm>
          <a:prstGeom prst="ellipse">
            <a:avLst/>
          </a:prstGeom>
          <a:noFill/>
          <a:ln cap="flat" cmpd="sng" w="25400">
            <a:solidFill>
              <a:srgbClr val="AB792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2"/>
          <p:cNvSpPr/>
          <p:nvPr/>
        </p:nvSpPr>
        <p:spPr>
          <a:xfrm>
            <a:off x="7390760" y="3373291"/>
            <a:ext cx="407254" cy="361150"/>
          </a:xfrm>
          <a:prstGeom prst="ellipse">
            <a:avLst/>
          </a:prstGeom>
          <a:noFill/>
          <a:ln cap="flat" cmpd="sng" w="25400">
            <a:solidFill>
              <a:srgbClr val="AB792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2"/>
          <p:cNvSpPr/>
          <p:nvPr/>
        </p:nvSpPr>
        <p:spPr>
          <a:xfrm rot="5400000">
            <a:off x="5693868" y="2744819"/>
            <a:ext cx="284308" cy="2481942"/>
          </a:xfrm>
          <a:prstGeom prst="rightBrace">
            <a:avLst>
              <a:gd fmla="val 43468" name="adj1"/>
              <a:gd fmla="val 50000" name="adj2"/>
            </a:avLst>
          </a:prstGeom>
          <a:noFill/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2"/>
          <p:cNvSpPr txBox="1"/>
          <p:nvPr/>
        </p:nvSpPr>
        <p:spPr>
          <a:xfrm>
            <a:off x="5263563" y="4206600"/>
            <a:ext cx="152912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7921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AB7921"/>
                </a:solidFill>
                <a:latin typeface="Arial"/>
                <a:ea typeface="Arial"/>
                <a:cs typeface="Arial"/>
                <a:sym typeface="Arial"/>
              </a:rPr>
              <a:t>在3~5乘以2</a:t>
            </a:r>
            <a:endParaRPr b="1" i="0" sz="1400" u="none" cap="none" strike="noStrike">
              <a:solidFill>
                <a:srgbClr val="AB792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2"/>
          <p:cNvSpPr txBox="1"/>
          <p:nvPr/>
        </p:nvSpPr>
        <p:spPr>
          <a:xfrm>
            <a:off x="6914350" y="4206600"/>
            <a:ext cx="136007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7921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AB7921"/>
                </a:solidFill>
                <a:latin typeface="Arial"/>
                <a:ea typeface="Arial"/>
                <a:cs typeface="Arial"/>
                <a:sym typeface="Arial"/>
              </a:rPr>
              <a:t>到6時除回來</a:t>
            </a:r>
            <a:endParaRPr/>
          </a:p>
        </p:txBody>
      </p:sp>
      <p:cxnSp>
        <p:nvCxnSpPr>
          <p:cNvPr id="100" name="Google Shape;100;p12"/>
          <p:cNvCxnSpPr>
            <a:stCxn id="96" idx="4"/>
            <a:endCxn id="99" idx="0"/>
          </p:cNvCxnSpPr>
          <p:nvPr/>
        </p:nvCxnSpPr>
        <p:spPr>
          <a:xfrm>
            <a:off x="7594387" y="3734441"/>
            <a:ext cx="0" cy="472200"/>
          </a:xfrm>
          <a:prstGeom prst="straightConnector1">
            <a:avLst/>
          </a:prstGeom>
          <a:noFill/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3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6" name="Google Shape;106;p13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Greedy</a:t>
            </a:r>
            <a:endParaRPr sz="2400"/>
          </a:p>
        </p:txBody>
      </p:sp>
      <p:sp>
        <p:nvSpPr>
          <p:cNvPr id="107" name="Google Shape;107;p13"/>
          <p:cNvSpPr txBox="1"/>
          <p:nvPr/>
        </p:nvSpPr>
        <p:spPr>
          <a:xfrm>
            <a:off x="1778303" y="1419275"/>
            <a:ext cx="651276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範例測資 1 ： 1 4 1 2</a:t>
            </a:r>
            <a:endParaRPr/>
          </a:p>
        </p:txBody>
      </p:sp>
      <p:graphicFrame>
        <p:nvGraphicFramePr>
          <p:cNvPr id="108" name="Google Shape;108;p13"/>
          <p:cNvGraphicFramePr/>
          <p:nvPr/>
        </p:nvGraphicFramePr>
        <p:xfrm>
          <a:off x="1986687" y="224212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{9DBD1AFD-2859-4D8B-B023-8C965165E940}</a:tableStyleId>
              </a:tblPr>
              <a:tblGrid>
                <a:gridCol w="870850"/>
                <a:gridCol w="870850"/>
                <a:gridCol w="870850"/>
                <a:gridCol w="870850"/>
                <a:gridCol w="870850"/>
                <a:gridCol w="870850"/>
                <a:gridCol w="87085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b="1" i="0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</a:t>
                      </a:r>
                      <a:endParaRPr b="1" i="0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b="1" i="0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b="1" i="0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b="1" i="0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b="1" i="0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b="1" i="0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b="1" i="0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b="1" i="0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b="1" i="0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b="1" i="0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b="1" i="0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b="1" i="0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 b="1" i="0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add[i]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en-US" sz="18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b="0" i="0" sz="18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en-US" sz="18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-2</a:t>
                      </a:r>
                      <a:endParaRPr b="0" i="0" sz="18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multi[i]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divi[i]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4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4" name="Google Shape;114;p14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Greedy</a:t>
            </a:r>
            <a:endParaRPr sz="2400"/>
          </a:p>
        </p:txBody>
      </p:sp>
      <p:sp>
        <p:nvSpPr>
          <p:cNvPr id="115" name="Google Shape;115;p14"/>
          <p:cNvSpPr txBox="1"/>
          <p:nvPr/>
        </p:nvSpPr>
        <p:spPr>
          <a:xfrm>
            <a:off x="1778303" y="1419275"/>
            <a:ext cx="651276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範例測資 1 ： 5 5 2 2</a:t>
            </a:r>
            <a:endParaRPr/>
          </a:p>
        </p:txBody>
      </p:sp>
      <p:graphicFrame>
        <p:nvGraphicFramePr>
          <p:cNvPr id="116" name="Google Shape;116;p14"/>
          <p:cNvGraphicFramePr/>
          <p:nvPr/>
        </p:nvGraphicFramePr>
        <p:xfrm>
          <a:off x="1986687" y="223443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{9DBD1AFD-2859-4D8B-B023-8C965165E940}</a:tableStyleId>
              </a:tblPr>
              <a:tblGrid>
                <a:gridCol w="870850"/>
                <a:gridCol w="870850"/>
                <a:gridCol w="870850"/>
                <a:gridCol w="870850"/>
                <a:gridCol w="870850"/>
                <a:gridCol w="870850"/>
                <a:gridCol w="87085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i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2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3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4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5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6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add[i]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2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-2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multi[i]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2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rgbClr val="FF0000"/>
                          </a:solidFill>
                        </a:rPr>
                        <a:t>2</a:t>
                      </a:r>
                      <a:endParaRPr sz="18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divi[i]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rgbClr val="FF0000"/>
                          </a:solidFill>
                        </a:rPr>
                        <a:t>4</a:t>
                      </a:r>
                      <a:endParaRPr sz="18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5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2" name="Google Shape;122;p15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Greedy</a:t>
            </a:r>
            <a:endParaRPr sz="2400"/>
          </a:p>
        </p:txBody>
      </p:sp>
      <p:sp>
        <p:nvSpPr>
          <p:cNvPr id="123" name="Google Shape;123;p15"/>
          <p:cNvSpPr txBox="1"/>
          <p:nvPr/>
        </p:nvSpPr>
        <p:spPr>
          <a:xfrm>
            <a:off x="1778303" y="1419275"/>
            <a:ext cx="651276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範例測資 1 ： 2 5 1 3</a:t>
            </a:r>
            <a:endParaRPr/>
          </a:p>
        </p:txBody>
      </p:sp>
      <p:graphicFrame>
        <p:nvGraphicFramePr>
          <p:cNvPr id="124" name="Google Shape;124;p15"/>
          <p:cNvGraphicFramePr/>
          <p:nvPr/>
        </p:nvGraphicFramePr>
        <p:xfrm>
          <a:off x="1986687" y="224212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{9DBD1AFD-2859-4D8B-B023-8C965165E940}</a:tableStyleId>
              </a:tblPr>
              <a:tblGrid>
                <a:gridCol w="870850"/>
                <a:gridCol w="870850"/>
                <a:gridCol w="870850"/>
                <a:gridCol w="870850"/>
                <a:gridCol w="870850"/>
                <a:gridCol w="870850"/>
                <a:gridCol w="87085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i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2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3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4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5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6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add[i]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2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rgbClr val="FF0000"/>
                          </a:solidFill>
                        </a:rPr>
                        <a:t>3</a:t>
                      </a:r>
                      <a:endParaRPr sz="18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-2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rgbClr val="FF0000"/>
                          </a:solidFill>
                        </a:rPr>
                        <a:t>-3</a:t>
                      </a:r>
                      <a:endParaRPr sz="18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multi[i]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2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2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divi[i]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4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Quintu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