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Tinos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98915D1-8E9C-47CA-8C6C-D78358A0B010}">
  <a:tblStyle styleId="{A98915D1-8E9C-47CA-8C6C-D78358A0B010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Tinos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Tinos-italic.fntdata"/><Relationship Id="rId14" Type="http://schemas.openxmlformats.org/officeDocument/2006/relationships/font" Target="fonts/Tinos-bold.fntdata"/><Relationship Id="rId16" Type="http://schemas.openxmlformats.org/officeDocument/2006/relationships/font" Target="fonts/Tino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" name="Google Shape;4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" name="Google Shape;6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" type="body"/>
          </p:nvPr>
        </p:nvSpPr>
        <p:spPr>
          <a:xfrm>
            <a:off x="1556175" y="1479375"/>
            <a:ext cx="3211800" cy="3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Microsoft JhengHei"/>
              <a:buChar char="◈"/>
              <a:defRPr b="0" i="0" sz="2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◆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683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◇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683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⬥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683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⬦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683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⬦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683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⬦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683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⬦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683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⬦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2" type="body"/>
          </p:nvPr>
        </p:nvSpPr>
        <p:spPr>
          <a:xfrm>
            <a:off x="4961272" y="1479375"/>
            <a:ext cx="3211800" cy="3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Microsoft JhengHei"/>
              <a:buChar char="◈"/>
              <a:defRPr b="0" i="0" sz="2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◆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683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◇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683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⬥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683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⬦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683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⬦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683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⬦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683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⬦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683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⬦"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5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" type="body"/>
          </p:nvPr>
        </p:nvSpPr>
        <p:spPr>
          <a:xfrm>
            <a:off x="1556175" y="1378821"/>
            <a:ext cx="6616800" cy="30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937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icrosoft JhengHei"/>
              <a:buChar char="◈"/>
              <a:defRPr b="0" i="0" sz="2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937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◆"/>
              <a:def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937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◇"/>
              <a:def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937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⬥"/>
              <a:def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937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⬦"/>
              <a:def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937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⬦"/>
              <a:def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937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⬦"/>
              <a:def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937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⬦"/>
              <a:def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937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⬦"/>
              <a:defRPr b="0" i="0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30" name="Google Shape;30;p6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7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zh-TW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hyperlink" Target="http://www.flaticon.com/?fbclid=IwAR3LoZSqUjywuHwEQ8g--kpmLWWN3el4hVw6t53U6uz9jyG5MvLLoSbT9rs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idx="4294967295" type="ctrTitle"/>
          </p:nvPr>
        </p:nvSpPr>
        <p:spPr>
          <a:xfrm>
            <a:off x="1560382" y="160276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zh-TW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zh-TW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解題-密碼強度測試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42" name="Google Shape;4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32235" y="1385507"/>
            <a:ext cx="2364301" cy="2364301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8"/>
          <p:cNvSpPr txBox="1"/>
          <p:nvPr/>
        </p:nvSpPr>
        <p:spPr>
          <a:xfrm>
            <a:off x="3127401" y="4273139"/>
            <a:ext cx="567081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https://www.flaticon.com/authors/monkik from </a:t>
            </a:r>
            <a:r>
              <a:rPr b="0" i="0" lang="zh-TW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zh-TW" sz="5000"/>
              <a:t>題</a:t>
            </a:r>
            <a:b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50" name="Google Shape;5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721" y="742401"/>
            <a:ext cx="6724650" cy="355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86708" y="1045839"/>
            <a:ext cx="6624243" cy="31863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7" name="Google Shape;57;p10"/>
          <p:cNvSpPr/>
          <p:nvPr/>
        </p:nvSpPr>
        <p:spPr>
          <a:xfrm>
            <a:off x="1623315" y="815527"/>
            <a:ext cx="664285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每筆測資為一行密碼，僅包含英文及數字字元 ( 1 ≤密碼字數≤ 20 )。</a:t>
            </a:r>
            <a:endParaRPr/>
          </a:p>
        </p:txBody>
      </p:sp>
      <p:sp>
        <p:nvSpPr>
          <p:cNvPr id="58" name="Google Shape;58;p10"/>
          <p:cNvSpPr/>
          <p:nvPr/>
        </p:nvSpPr>
        <p:spPr>
          <a:xfrm>
            <a:off x="1623315" y="1461858"/>
            <a:ext cx="649102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 b="0" i="0" sz="2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對於每筆測資輸出一個整數，代表密碼強度測試的總分。</a:t>
            </a:r>
            <a:endParaRPr b="0" i="0" sz="1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59" name="Google Shape;59;p10"/>
          <p:cNvGraphicFramePr/>
          <p:nvPr/>
        </p:nvGraphicFramePr>
        <p:xfrm>
          <a:off x="2371235" y="2193313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{A98915D1-8E9C-47CA-8C6C-D78358A0B010}</a:tableStyleId>
              </a:tblPr>
              <a:tblGrid>
                <a:gridCol w="1460525"/>
                <a:gridCol w="991250"/>
                <a:gridCol w="2543425"/>
              </a:tblGrid>
              <a:tr h="272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b="1" lang="zh-TW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/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b="1" lang="zh-TW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5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Microsoft JhengHei"/>
                        <a:buNone/>
                      </a:pPr>
                      <a:r>
                        <a:rPr b="1" lang="zh-TW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計算過程</a:t>
                      </a:r>
                      <a:endParaRPr b="1" sz="15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 anchor="ctr"/>
                </a:tc>
              </a:tr>
              <a:tr h="853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Q8e8e8QaPpLe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79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0" marB="0" marR="68575" marL="68575" anchor="ctr"/>
                </a:tc>
              </a:tr>
              <a:tr h="1066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Happy2000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54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0" marB="0" marR="68575" marL="6857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zh-TW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5" name="Google Shape;65;p11"/>
          <p:cNvSpPr txBox="1"/>
          <p:nvPr>
            <p:ph idx="1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重點一</a:t>
            </a:r>
            <a:r>
              <a:rPr b="1" i="0" lang="zh-TW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endParaRPr b="1" i="0" sz="2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0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讀入字元判斷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重點二</a:t>
            </a:r>
            <a:endParaRPr b="1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Microsoft JhengHei"/>
              <a:buNone/>
            </a:pPr>
            <a:r>
              <a:rPr b="1" i="0" lang="zh-TW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連續字元判斷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6" name="Google Shape;66;p11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67" name="Google Shape;67;p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97856" y="1263650"/>
            <a:ext cx="2614613" cy="2614613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1"/>
          <p:cNvSpPr/>
          <p:nvPr/>
        </p:nvSpPr>
        <p:spPr>
          <a:xfrm>
            <a:off x="3105058" y="4261885"/>
            <a:ext cx="549024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https://www.flaticon.com/authors/freepik from www.flaticon.com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8595300" y="473002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>
            <a:off x="1477540" y="677584"/>
            <a:ext cx="6421809" cy="545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icrosoft JhengHei"/>
              <a:buChar char="◈"/>
            </a:pPr>
            <a:r>
              <a:rPr b="1" lang="zh-TW"/>
              <a:t> </a:t>
            </a:r>
            <a:r>
              <a:rPr b="1" lang="zh-TW" sz="3000"/>
              <a:t>判斷讀入字元為英文字元或數字</a:t>
            </a:r>
            <a:endParaRPr b="1" sz="3000"/>
          </a:p>
        </p:txBody>
      </p:sp>
      <p:grpSp>
        <p:nvGrpSpPr>
          <p:cNvPr id="75" name="Google Shape;75;p12"/>
          <p:cNvGrpSpPr/>
          <p:nvPr/>
        </p:nvGrpSpPr>
        <p:grpSpPr>
          <a:xfrm>
            <a:off x="1566995" y="1772923"/>
            <a:ext cx="3386926" cy="2150596"/>
            <a:chOff x="1329337" y="1778854"/>
            <a:chExt cx="3386926" cy="2150596"/>
          </a:xfrm>
        </p:grpSpPr>
        <p:sp>
          <p:nvSpPr>
            <p:cNvPr id="76" name="Google Shape;76;p12"/>
            <p:cNvSpPr/>
            <p:nvPr/>
          </p:nvSpPr>
          <p:spPr>
            <a:xfrm>
              <a:off x="1329337" y="1778854"/>
              <a:ext cx="3296451" cy="2150596"/>
            </a:xfrm>
            <a:prstGeom prst="rect">
              <a:avLst/>
            </a:prstGeom>
            <a:solidFill>
              <a:srgbClr val="99CAD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12"/>
            <p:cNvSpPr txBox="1"/>
            <p:nvPr/>
          </p:nvSpPr>
          <p:spPr>
            <a:xfrm flipH="1">
              <a:off x="1428680" y="1897956"/>
              <a:ext cx="3287583" cy="18774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zh-TW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方法一</a:t>
              </a:r>
              <a:endPara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zh-TW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endPara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判斷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英文：</a:t>
              </a:r>
              <a:endPara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’</a:t>
              </a:r>
              <a:r>
                <a:rPr b="1" i="0" lang="zh-TW" sz="20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’ 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≤ </a:t>
              </a:r>
              <a:r>
                <a:rPr b="1" i="0" lang="zh-TW" sz="2000" u="none" cap="none" strike="noStrik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x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≤ 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’</a:t>
              </a:r>
              <a:r>
                <a:rPr b="1" i="0" lang="zh-TW" sz="20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Z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’ || ’</a:t>
              </a:r>
              <a:r>
                <a:rPr b="1" i="0" lang="zh-TW" sz="20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’ 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≤ </a:t>
              </a:r>
              <a:r>
                <a:rPr b="1" i="0" lang="zh-TW" sz="2000" u="none" cap="none" strike="noStrik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x 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≤  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’</a:t>
              </a:r>
              <a:r>
                <a:rPr b="1" i="0" lang="zh-TW" sz="20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z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’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判斷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數字：’</a:t>
              </a:r>
              <a:r>
                <a:rPr b="1" i="0" lang="zh-TW" sz="20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’ 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≤ </a:t>
              </a:r>
              <a:r>
                <a:rPr b="1" i="0" lang="zh-TW" sz="2000" u="none" cap="none" strike="noStrik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x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≤  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’</a:t>
              </a:r>
              <a:r>
                <a:rPr b="1" i="0" lang="zh-TW" sz="20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’ </a:t>
              </a:r>
              <a:endPara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2"/>
            <p:cNvSpPr/>
            <p:nvPr/>
          </p:nvSpPr>
          <p:spPr>
            <a:xfrm>
              <a:off x="1477540" y="1954653"/>
              <a:ext cx="1006904" cy="330414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" name="Google Shape;79;p12"/>
          <p:cNvGrpSpPr/>
          <p:nvPr/>
        </p:nvGrpSpPr>
        <p:grpSpPr>
          <a:xfrm>
            <a:off x="4945850" y="1772923"/>
            <a:ext cx="3320464" cy="2150596"/>
            <a:chOff x="4993660" y="1445532"/>
            <a:chExt cx="3320464" cy="2150596"/>
          </a:xfrm>
        </p:grpSpPr>
        <p:sp>
          <p:nvSpPr>
            <p:cNvPr id="80" name="Google Shape;80;p12"/>
            <p:cNvSpPr/>
            <p:nvPr/>
          </p:nvSpPr>
          <p:spPr>
            <a:xfrm>
              <a:off x="4993660" y="1445532"/>
              <a:ext cx="3320464" cy="2150596"/>
            </a:xfrm>
            <a:prstGeom prst="rect">
              <a:avLst/>
            </a:prstGeom>
            <a:solidFill>
              <a:srgbClr val="B8B2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2"/>
            <p:cNvSpPr txBox="1"/>
            <p:nvPr/>
          </p:nvSpPr>
          <p:spPr>
            <a:xfrm flipH="1">
              <a:off x="5101236" y="1560792"/>
              <a:ext cx="3079092" cy="19082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zh-TW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方法二</a:t>
              </a:r>
              <a:endPara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zh-TW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endPara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使用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#include &lt;ctype.h&gt;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zh-TW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  </a:t>
              </a:r>
              <a:endParaRPr b="1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判斷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英文：isalpha ( </a:t>
              </a:r>
              <a:r>
                <a:rPr b="1" i="0" lang="zh-TW" sz="2000" u="none" cap="none" strike="noStrik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x 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zh-TW" sz="11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  </a:t>
              </a:r>
              <a:endParaRPr b="1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判斷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數字：isdigit ( </a:t>
              </a:r>
              <a:r>
                <a:rPr b="1" i="0" lang="zh-TW" sz="2000" u="none" cap="none" strike="noStrik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x </a:t>
              </a:r>
              <a:r>
                <a:rPr b="1" i="0" lang="zh-TW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2"/>
            <p:cNvSpPr/>
            <p:nvPr/>
          </p:nvSpPr>
          <p:spPr>
            <a:xfrm>
              <a:off x="5142479" y="1613647"/>
              <a:ext cx="1006904" cy="330414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8" name="Google Shape;88;p13"/>
          <p:cNvSpPr txBox="1"/>
          <p:nvPr>
            <p:ph idx="1" type="body"/>
          </p:nvPr>
        </p:nvSpPr>
        <p:spPr>
          <a:xfrm>
            <a:off x="1477540" y="677584"/>
            <a:ext cx="6421809" cy="545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Microsoft JhengHei"/>
              <a:buChar char="◈"/>
            </a:pPr>
            <a:r>
              <a:rPr b="1" lang="zh-TW"/>
              <a:t> </a:t>
            </a:r>
            <a:r>
              <a:rPr b="1" lang="zh-TW" sz="3000"/>
              <a:t>判斷字元是否連續</a:t>
            </a:r>
            <a:endParaRPr b="1" sz="3000"/>
          </a:p>
        </p:txBody>
      </p:sp>
      <p:graphicFrame>
        <p:nvGraphicFramePr>
          <p:cNvPr id="89" name="Google Shape;89;p13"/>
          <p:cNvGraphicFramePr/>
          <p:nvPr/>
        </p:nvGraphicFramePr>
        <p:xfrm>
          <a:off x="2795612" y="233000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{A98915D1-8E9C-47CA-8C6C-D78358A0B010}</a:tableStyleId>
              </a:tblPr>
              <a:tblGrid>
                <a:gridCol w="473200"/>
                <a:gridCol w="473200"/>
                <a:gridCol w="473200"/>
                <a:gridCol w="473200"/>
                <a:gridCol w="473200"/>
                <a:gridCol w="473200"/>
                <a:gridCol w="473200"/>
                <a:gridCol w="473200"/>
              </a:tblGrid>
              <a:tr h="420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cap="none" strike="noStrike"/>
                        <a:t>2</a:t>
                      </a:r>
                      <a:endParaRPr sz="20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cap="none" strike="noStrike"/>
                        <a:t>4</a:t>
                      </a:r>
                      <a:endParaRPr sz="20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cap="none" strike="noStrike"/>
                        <a:t>1</a:t>
                      </a:r>
                      <a:endParaRPr sz="20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cap="none" strike="noStrike"/>
                        <a:t>9</a:t>
                      </a:r>
                      <a:endParaRPr sz="20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cap="none" strike="noStrike"/>
                        <a:t>A</a:t>
                      </a:r>
                      <a:endParaRPr sz="20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cap="none" strike="noStrike"/>
                        <a:t>2</a:t>
                      </a:r>
                      <a:endParaRPr sz="20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cap="none" strike="noStrike"/>
                        <a:t>6</a:t>
                      </a:r>
                      <a:endParaRPr sz="20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cap="none" strike="noStrike"/>
                        <a:t>3</a:t>
                      </a:r>
                      <a:endParaRPr sz="20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90" name="Google Shape;90;p13"/>
          <p:cNvSpPr/>
          <p:nvPr/>
        </p:nvSpPr>
        <p:spPr>
          <a:xfrm>
            <a:off x="3404027" y="1905639"/>
            <a:ext cx="199785" cy="261257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2818664" y="2353061"/>
            <a:ext cx="892724" cy="35940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3"/>
          <p:cNvSpPr txBox="1"/>
          <p:nvPr/>
        </p:nvSpPr>
        <p:spPr>
          <a:xfrm flipH="1">
            <a:off x="3065820" y="3040119"/>
            <a:ext cx="1480459" cy="307777"/>
          </a:xfrm>
          <a:prstGeom prst="rect">
            <a:avLst/>
          </a:prstGeom>
          <a:solidFill>
            <a:srgbClr val="ADCCE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i-1 與 i 都是數字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3286108" y="2313361"/>
            <a:ext cx="892724" cy="35940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2B60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3"/>
          <p:cNvSpPr/>
          <p:nvPr/>
        </p:nvSpPr>
        <p:spPr>
          <a:xfrm>
            <a:off x="3871471" y="1904359"/>
            <a:ext cx="199785" cy="261257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B60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3"/>
          <p:cNvSpPr txBox="1"/>
          <p:nvPr/>
        </p:nvSpPr>
        <p:spPr>
          <a:xfrm flipH="1">
            <a:off x="3748526" y="2748990"/>
            <a:ext cx="55560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n+1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3"/>
          <p:cNvSpPr/>
          <p:nvPr/>
        </p:nvSpPr>
        <p:spPr>
          <a:xfrm>
            <a:off x="3768920" y="2350501"/>
            <a:ext cx="892724" cy="35940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2B60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3"/>
          <p:cNvSpPr/>
          <p:nvPr/>
        </p:nvSpPr>
        <p:spPr>
          <a:xfrm>
            <a:off x="4338915" y="1895395"/>
            <a:ext cx="199785" cy="261257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70C0"/>
          </a:solidFill>
          <a:ln cap="flat" cmpd="sng" w="25400">
            <a:solidFill>
              <a:srgbClr val="2B60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3"/>
          <p:cNvSpPr txBox="1"/>
          <p:nvPr/>
        </p:nvSpPr>
        <p:spPr>
          <a:xfrm flipH="1">
            <a:off x="4215970" y="2747710"/>
            <a:ext cx="55560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n+1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3"/>
          <p:cNvSpPr/>
          <p:nvPr/>
        </p:nvSpPr>
        <p:spPr>
          <a:xfrm>
            <a:off x="5191740" y="2313361"/>
            <a:ext cx="892724" cy="35940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3"/>
          <p:cNvSpPr/>
          <p:nvPr/>
        </p:nvSpPr>
        <p:spPr>
          <a:xfrm>
            <a:off x="5659184" y="2358185"/>
            <a:ext cx="892724" cy="35940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3"/>
          <p:cNvSpPr txBox="1"/>
          <p:nvPr/>
        </p:nvSpPr>
        <p:spPr>
          <a:xfrm flipH="1">
            <a:off x="6129286" y="2716974"/>
            <a:ext cx="55560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n+1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3"/>
          <p:cNvSpPr txBox="1"/>
          <p:nvPr/>
        </p:nvSpPr>
        <p:spPr>
          <a:xfrm flipH="1">
            <a:off x="5599090" y="2724658"/>
            <a:ext cx="55560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n+1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3"/>
          <p:cNvSpPr/>
          <p:nvPr/>
        </p:nvSpPr>
        <p:spPr>
          <a:xfrm>
            <a:off x="5777103" y="1896675"/>
            <a:ext cx="199785" cy="261257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92D050"/>
          </a:solidFill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3"/>
          <p:cNvSpPr/>
          <p:nvPr/>
        </p:nvSpPr>
        <p:spPr>
          <a:xfrm>
            <a:off x="6244547" y="1895395"/>
            <a:ext cx="199785" cy="261257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92D050"/>
          </a:solidFill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3"/>
          <p:cNvSpPr/>
          <p:nvPr/>
        </p:nvSpPr>
        <p:spPr>
          <a:xfrm>
            <a:off x="4239619" y="2308758"/>
            <a:ext cx="878043" cy="371323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3"/>
          <p:cNvSpPr/>
          <p:nvPr/>
        </p:nvSpPr>
        <p:spPr>
          <a:xfrm>
            <a:off x="4722431" y="2345898"/>
            <a:ext cx="878043" cy="371323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3"/>
          <p:cNvSpPr/>
          <p:nvPr/>
        </p:nvSpPr>
        <p:spPr>
          <a:xfrm>
            <a:off x="4837095" y="1901799"/>
            <a:ext cx="199785" cy="261257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DFA2A2"/>
          </a:solidFill>
          <a:ln cap="flat" cmpd="sng" w="25400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3"/>
          <p:cNvSpPr/>
          <p:nvPr/>
        </p:nvSpPr>
        <p:spPr>
          <a:xfrm>
            <a:off x="5290451" y="1901799"/>
            <a:ext cx="199785" cy="261257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DFA2A2"/>
          </a:solidFill>
          <a:ln cap="flat" cmpd="sng" w="25400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3"/>
          <p:cNvSpPr txBox="1"/>
          <p:nvPr/>
        </p:nvSpPr>
        <p:spPr>
          <a:xfrm flipH="1">
            <a:off x="4571367" y="2763120"/>
            <a:ext cx="78179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7375"/>
              </a:buClr>
              <a:buSzPts val="1200"/>
              <a:buFont typeface="Arial"/>
              <a:buNone/>
            </a:pPr>
            <a:r>
              <a:rPr b="1" i="0" lang="zh-TW" sz="1200" u="none" cap="none" strike="noStrike">
                <a:solidFill>
                  <a:srgbClr val="D07375"/>
                </a:solidFill>
                <a:latin typeface="Arial"/>
                <a:ea typeface="Arial"/>
                <a:cs typeface="Arial"/>
                <a:sym typeface="Arial"/>
              </a:rPr>
              <a:t>不連續</a:t>
            </a:r>
            <a:endParaRPr b="1" i="0" sz="1200" u="none" cap="none" strike="noStrike">
              <a:solidFill>
                <a:srgbClr val="D073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3"/>
          <p:cNvSpPr txBox="1"/>
          <p:nvPr/>
        </p:nvSpPr>
        <p:spPr>
          <a:xfrm flipH="1">
            <a:off x="5085927" y="2772014"/>
            <a:ext cx="78179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7375"/>
              </a:buClr>
              <a:buSzPts val="1200"/>
              <a:buFont typeface="Arial"/>
              <a:buNone/>
            </a:pPr>
            <a:r>
              <a:rPr b="1" i="0" lang="zh-TW" sz="1200" u="none" cap="none" strike="noStrike">
                <a:solidFill>
                  <a:srgbClr val="D07375"/>
                </a:solidFill>
                <a:latin typeface="Arial"/>
                <a:ea typeface="Arial"/>
                <a:cs typeface="Arial"/>
                <a:sym typeface="Arial"/>
              </a:rPr>
              <a:t>不連續</a:t>
            </a:r>
            <a:endParaRPr b="1" i="0" sz="1200" u="none" cap="none" strike="noStrike">
              <a:solidFill>
                <a:srgbClr val="D073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3"/>
          <p:cNvSpPr txBox="1"/>
          <p:nvPr/>
        </p:nvSpPr>
        <p:spPr>
          <a:xfrm flipH="1">
            <a:off x="3307978" y="2746430"/>
            <a:ext cx="55560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n+1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3"/>
          <p:cNvSpPr txBox="1"/>
          <p:nvPr/>
        </p:nvSpPr>
        <p:spPr>
          <a:xfrm flipH="1">
            <a:off x="5683418" y="3055487"/>
            <a:ext cx="1539573" cy="307777"/>
          </a:xfrm>
          <a:prstGeom prst="rect">
            <a:avLst/>
          </a:prstGeom>
          <a:solidFill>
            <a:srgbClr val="D1E0A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i-1 與 i 都是數字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4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8" name="Google Shape;118;p14"/>
          <p:cNvSpPr txBox="1"/>
          <p:nvPr>
            <p:ph type="title"/>
          </p:nvPr>
        </p:nvSpPr>
        <p:spPr>
          <a:xfrm>
            <a:off x="166976" y="1010703"/>
            <a:ext cx="1104832" cy="322741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zh-TW" sz="5000"/>
              <a:t>參考解答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119" name="Google Shape;119;p14"/>
          <p:cNvGrpSpPr/>
          <p:nvPr/>
        </p:nvGrpSpPr>
        <p:grpSpPr>
          <a:xfrm>
            <a:off x="1751573" y="172321"/>
            <a:ext cx="6746968" cy="4701552"/>
            <a:chOff x="1751573" y="49377"/>
            <a:chExt cx="6746968" cy="4701552"/>
          </a:xfrm>
        </p:grpSpPr>
        <p:pic>
          <p:nvPicPr>
            <p:cNvPr id="120" name="Google Shape;120;p14"/>
            <p:cNvPicPr preferRelativeResize="0"/>
            <p:nvPr/>
          </p:nvPicPr>
          <p:blipFill rotWithShape="1">
            <a:blip r:embed="rId3">
              <a:alphaModFix/>
            </a:blip>
            <a:srcRect b="14528" l="644" r="0" t="0"/>
            <a:stretch/>
          </p:blipFill>
          <p:spPr>
            <a:xfrm>
              <a:off x="3350238" y="49377"/>
              <a:ext cx="5148303" cy="43151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" name="Google Shape;121;p14"/>
            <p:cNvSpPr/>
            <p:nvPr/>
          </p:nvSpPr>
          <p:spPr>
            <a:xfrm>
              <a:off x="3350237" y="1836484"/>
              <a:ext cx="330415" cy="1114185"/>
            </a:xfrm>
            <a:prstGeom prst="leftBrace">
              <a:avLst>
                <a:gd fmla="val 50641" name="adj1"/>
                <a:gd fmla="val 50690" name="adj2"/>
              </a:avLst>
            </a:prstGeom>
            <a:noFill/>
            <a:ln cap="flat" cmpd="sng" w="38100">
              <a:solidFill>
                <a:srgbClr val="347E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4"/>
            <p:cNvSpPr/>
            <p:nvPr/>
          </p:nvSpPr>
          <p:spPr>
            <a:xfrm>
              <a:off x="3350236" y="2950669"/>
              <a:ext cx="330416" cy="1390810"/>
            </a:xfrm>
            <a:prstGeom prst="leftBrace">
              <a:avLst>
                <a:gd fmla="val 50641" name="adj1"/>
                <a:gd fmla="val 50000" name="adj2"/>
              </a:avLst>
            </a:prstGeom>
            <a:noFill/>
            <a:ln cap="flat" cmpd="sng" w="381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4"/>
            <p:cNvSpPr txBox="1"/>
            <p:nvPr/>
          </p:nvSpPr>
          <p:spPr>
            <a:xfrm flipH="1">
              <a:off x="1751573" y="2162743"/>
              <a:ext cx="1429616" cy="461665"/>
            </a:xfrm>
            <a:prstGeom prst="rect">
              <a:avLst/>
            </a:prstGeom>
            <a:solidFill>
              <a:srgbClr val="83B3D9"/>
            </a:solidFill>
            <a:ln cap="flat" cmpd="sng" w="381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zh-TW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加分項目</a:t>
              </a:r>
              <a:endPara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4"/>
            <p:cNvSpPr txBox="1"/>
            <p:nvPr/>
          </p:nvSpPr>
          <p:spPr>
            <a:xfrm flipH="1">
              <a:off x="1751573" y="3419083"/>
              <a:ext cx="1429616" cy="461665"/>
            </a:xfrm>
            <a:prstGeom prst="rect">
              <a:avLst/>
            </a:prstGeom>
            <a:solidFill>
              <a:srgbClr val="DFA2A2"/>
            </a:solidFill>
            <a:ln cap="flat" cmpd="sng" w="381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zh-TW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減分項目</a:t>
              </a:r>
              <a:endPara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5" name="Google Shape;125;p14"/>
            <p:cNvPicPr preferRelativeResize="0"/>
            <p:nvPr/>
          </p:nvPicPr>
          <p:blipFill rotWithShape="1">
            <a:blip r:embed="rId3">
              <a:alphaModFix/>
            </a:blip>
            <a:srcRect b="0" l="644" r="0" t="92346"/>
            <a:stretch/>
          </p:blipFill>
          <p:spPr>
            <a:xfrm>
              <a:off x="3350238" y="4364531"/>
              <a:ext cx="5148303" cy="38639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