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Tino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7AB1A0-9A2A-4BBD-9561-3C4B767E240B}">
  <a:tblStyle styleId="{C37AB1A0-9A2A-4BBD-9561-3C4B767E240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52D91EA7-0663-4173-9071-8D788DA5CA70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CF3"/>
          </a:solidFill>
        </a:fill>
      </a:tcStyle>
    </a:wholeTbl>
    <a:band1H>
      <a:tcTxStyle/>
      <a:tcStyle>
        <a:fill>
          <a:solidFill>
            <a:srgbClr val="CDD7E6"/>
          </a:solidFill>
        </a:fill>
      </a:tcStyle>
    </a:band1H>
    <a:band2H>
      <a:tcTxStyle/>
    </a:band2H>
    <a:band1V>
      <a:tcTxStyle/>
      <a:tcStyle>
        <a:fill>
          <a:solidFill>
            <a:srgbClr val="CDD7E6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7ECF3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7ECF3"/>
          </a:solidFill>
        </a:fill>
      </a:tcStyle>
    </a:firstRow>
    <a:neCell>
      <a:tcTxStyle/>
    </a:neCell>
    <a:nwCell>
      <a:tcTxStyle/>
    </a:nwCell>
  </a:tblStyle>
  <a:tblStyle styleId="{F3D53AF8-24AC-4C86-82B6-9B9F3568B5E1}" styleName="Table_2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DF1E8"/>
          </a:solidFill>
        </a:fill>
      </a:tcStyle>
    </a:wholeTbl>
    <a:band1H>
      <a:tcTxStyle/>
      <a:tcStyle>
        <a:fill>
          <a:solidFill>
            <a:srgbClr val="DAE2CD"/>
          </a:solidFill>
        </a:fill>
      </a:tcStyle>
    </a:band1H>
    <a:band2H>
      <a:tcTxStyle/>
    </a:band2H>
    <a:band1V>
      <a:tcTxStyle/>
      <a:tcStyle>
        <a:fill>
          <a:solidFill>
            <a:srgbClr val="DAE2CD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DF1E8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DF1E8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Tinos-bold.fntdata"/><Relationship Id="rId23" Type="http://schemas.openxmlformats.org/officeDocument/2006/relationships/font" Target="fonts/Tino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Tinos-boldItalic.fntdata"/><Relationship Id="rId25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8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解題-數字統計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1" name="Google Shape;41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4250" y="1407109"/>
            <a:ext cx="2438511" cy="2438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30" name="Google Shape;130;p16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-8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109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32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31" name="Google Shape;131;p16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32" name="Google Shape;132;p16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-10 -8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109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-10 5 32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33" name="Google Shape;133;p16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6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36" name="Google Shape;136;p16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42" name="Google Shape;142;p17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-8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109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43" name="Google Shape;143;p17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44" name="Google Shape;144;p17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-10 -8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109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45" name="Google Shape;145;p17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7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48" name="Google Shape;148;p17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54" name="Google Shape;154;p18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-8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109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55" name="Google Shape;155;p18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56" name="Google Shape;156;p18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-10 -8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109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32 -10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57" name="Google Shape;157;p18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8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60" name="Google Shape;160;p18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66" name="Google Shape;166;p19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-8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chemeClr val="dk1"/>
                          </a:solidFill>
                        </a:rPr>
                        <a:t>109</a:t>
                      </a:r>
                      <a:endParaRPr sz="1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67" name="Google Shape;167;p19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68" name="Google Shape;168;p19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-10 -8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109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32 -10 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  <a:endParaRPr sz="2000" u="none" cap="none" strike="noStrik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69" name="Google Shape;169;p19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9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72" name="Google Shape;172;p19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0"/>
          <p:cNvPicPr preferRelativeResize="0"/>
          <p:nvPr/>
        </p:nvPicPr>
        <p:blipFill rotWithShape="1">
          <a:blip r:embed="rId3">
            <a:alphaModFix/>
          </a:blip>
          <a:srcRect b="1501" l="0" r="0" t="0"/>
          <a:stretch/>
        </p:blipFill>
        <p:spPr>
          <a:xfrm>
            <a:off x="1837277" y="1584651"/>
            <a:ext cx="3257235" cy="286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20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80" name="Google Shape;180;p20"/>
          <p:cNvSpPr txBox="1"/>
          <p:nvPr/>
        </p:nvSpPr>
        <p:spPr>
          <a:xfrm>
            <a:off x="3664747" y="770454"/>
            <a:ext cx="446442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首先，可以創建兩個陣列，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分別記錄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不同的數字(num)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與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數字出現的次數(count)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5669744" y="2158331"/>
            <a:ext cx="2335364" cy="523220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每讀到一個數字便檢查是否已經在陣列中出現過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0"/>
          <p:cNvSpPr txBox="1"/>
          <p:nvPr/>
        </p:nvSpPr>
        <p:spPr>
          <a:xfrm>
            <a:off x="5669744" y="3325899"/>
            <a:ext cx="2335364" cy="954107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如果已經出現過：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次數+1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紀錄”已經出現過“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跳出迴圈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2396054" y="2593500"/>
            <a:ext cx="2252785" cy="1686506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1884385" y="1953900"/>
            <a:ext cx="3087184" cy="454976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20"/>
          <p:cNvCxnSpPr>
            <a:stCxn id="184" idx="3"/>
            <a:endCxn id="181" idx="1"/>
          </p:cNvCxnSpPr>
          <p:nvPr/>
        </p:nvCxnSpPr>
        <p:spPr>
          <a:xfrm>
            <a:off x="4971569" y="2181388"/>
            <a:ext cx="698100" cy="2385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186" name="Google Shape;186;p20"/>
          <p:cNvCxnSpPr>
            <a:stCxn id="183" idx="3"/>
            <a:endCxn id="182" idx="1"/>
          </p:cNvCxnSpPr>
          <p:nvPr/>
        </p:nvCxnSpPr>
        <p:spPr>
          <a:xfrm>
            <a:off x="4648839" y="3436753"/>
            <a:ext cx="1020900" cy="3663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187" name="Google Shape;187;p20"/>
          <p:cNvSpPr/>
          <p:nvPr/>
        </p:nvSpPr>
        <p:spPr>
          <a:xfrm>
            <a:off x="2396054" y="1615387"/>
            <a:ext cx="1084812" cy="307777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0"/>
          <p:cNvSpPr txBox="1"/>
          <p:nvPr/>
        </p:nvSpPr>
        <p:spPr>
          <a:xfrm>
            <a:off x="5669744" y="1636854"/>
            <a:ext cx="1787754" cy="307777"/>
          </a:xfrm>
          <a:prstGeom prst="rect">
            <a:avLst/>
          </a:prstGeom>
          <a:noFill/>
          <a:ln cap="flat" cmpd="sng" w="2857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紀錄數字是否出現過</a:t>
            </a:r>
            <a:endParaRPr b="0" i="0" sz="1400" u="none" cap="none" strike="noStrike">
              <a:solidFill>
                <a:srgbClr val="6880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p20"/>
          <p:cNvCxnSpPr>
            <a:stCxn id="187" idx="6"/>
            <a:endCxn id="188" idx="1"/>
          </p:cNvCxnSpPr>
          <p:nvPr/>
        </p:nvCxnSpPr>
        <p:spPr>
          <a:xfrm>
            <a:off x="3480866" y="1769276"/>
            <a:ext cx="2188800" cy="216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90" name="Google Shape;190;p20"/>
          <p:cNvSpPr/>
          <p:nvPr/>
        </p:nvSpPr>
        <p:spPr>
          <a:xfrm>
            <a:off x="3849701" y="2119911"/>
            <a:ext cx="315045" cy="327385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5653289" y="2848846"/>
            <a:ext cx="1500546" cy="307777"/>
          </a:xfrm>
          <a:prstGeom prst="rect">
            <a:avLst/>
          </a:prstGeom>
          <a:noFill/>
          <a:ln cap="flat" cmpd="sng" w="2857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目前的陣列長度</a:t>
            </a:r>
            <a:endParaRPr b="0" i="0" sz="1400" u="none" cap="none" strike="noStrike">
              <a:solidFill>
                <a:srgbClr val="68803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" name="Google Shape;192;p20"/>
          <p:cNvCxnSpPr>
            <a:stCxn id="190" idx="6"/>
            <a:endCxn id="191" idx="1"/>
          </p:cNvCxnSpPr>
          <p:nvPr/>
        </p:nvCxnSpPr>
        <p:spPr>
          <a:xfrm>
            <a:off x="4164746" y="2283603"/>
            <a:ext cx="1488600" cy="7191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2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</a:t>
            </a:r>
            <a:endParaRPr sz="2400"/>
          </a:p>
        </p:txBody>
      </p:sp>
      <p:pic>
        <p:nvPicPr>
          <p:cNvPr id="199" name="Google Shape;199;p21"/>
          <p:cNvPicPr preferRelativeResize="0"/>
          <p:nvPr/>
        </p:nvPicPr>
        <p:blipFill rotWithShape="1">
          <a:blip r:embed="rId3">
            <a:alphaModFix/>
          </a:blip>
          <a:srcRect b="1691" l="0" r="0" t="1232"/>
          <a:stretch/>
        </p:blipFill>
        <p:spPr>
          <a:xfrm>
            <a:off x="1655549" y="537882"/>
            <a:ext cx="2862663" cy="3911173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1"/>
          <p:cNvSpPr/>
          <p:nvPr/>
        </p:nvSpPr>
        <p:spPr>
          <a:xfrm>
            <a:off x="2082373" y="2950669"/>
            <a:ext cx="1775012" cy="1098817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1"/>
          <p:cNvSpPr txBox="1"/>
          <p:nvPr/>
        </p:nvSpPr>
        <p:spPr>
          <a:xfrm>
            <a:off x="4694945" y="2322847"/>
            <a:ext cx="3727275" cy="1384995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跳出迴圈後檢查，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若check=0，代表此數字還沒在陣列中出現過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在記錄數字的陣列中加上這個數字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紀錄次數的陣列+1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Noto Sans Symbols"/>
              <a:buChar char="●"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陣列長度+1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2" name="Google Shape;202;p21"/>
          <p:cNvCxnSpPr>
            <a:stCxn id="200" idx="3"/>
            <a:endCxn id="201" idx="1"/>
          </p:cNvCxnSpPr>
          <p:nvPr/>
        </p:nvCxnSpPr>
        <p:spPr>
          <a:xfrm flipH="1" rot="10800000">
            <a:off x="3857385" y="3015277"/>
            <a:ext cx="837600" cy="4848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203" name="Google Shape;203;p21"/>
          <p:cNvSpPr/>
          <p:nvPr/>
        </p:nvSpPr>
        <p:spPr>
          <a:xfrm>
            <a:off x="1655549" y="530198"/>
            <a:ext cx="1118387" cy="181493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1"/>
          <p:cNvSpPr txBox="1"/>
          <p:nvPr/>
        </p:nvSpPr>
        <p:spPr>
          <a:xfrm>
            <a:off x="4694945" y="719375"/>
            <a:ext cx="1805747" cy="523220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只要還有數字沒讀過就繼續跑迴圈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" name="Google Shape;205;p21"/>
          <p:cNvCxnSpPr>
            <a:stCxn id="203" idx="3"/>
            <a:endCxn id="204" idx="1"/>
          </p:cNvCxnSpPr>
          <p:nvPr/>
        </p:nvCxnSpPr>
        <p:spPr>
          <a:xfrm>
            <a:off x="2773936" y="620945"/>
            <a:ext cx="1920900" cy="3600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206" name="Google Shape;206;p21"/>
          <p:cNvSpPr/>
          <p:nvPr/>
        </p:nvSpPr>
        <p:spPr>
          <a:xfrm>
            <a:off x="2082373" y="4089742"/>
            <a:ext cx="637775" cy="190265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4694945" y="4059006"/>
            <a:ext cx="2504994" cy="307777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每處理完一個數字就把總數-1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8" name="Google Shape;208;p21"/>
          <p:cNvCxnSpPr>
            <a:stCxn id="206" idx="3"/>
            <a:endCxn id="207" idx="1"/>
          </p:cNvCxnSpPr>
          <p:nvPr/>
        </p:nvCxnSpPr>
        <p:spPr>
          <a:xfrm>
            <a:off x="2720148" y="4184875"/>
            <a:ext cx="1974900" cy="279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4" name="Google Shape;214;p2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找出最大值</a:t>
            </a:r>
            <a:endParaRPr sz="2400"/>
          </a:p>
        </p:txBody>
      </p:sp>
      <p:pic>
        <p:nvPicPr>
          <p:cNvPr id="215" name="Google Shape;21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83250" y="1573664"/>
            <a:ext cx="5962650" cy="2257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2"/>
          <p:cNvSpPr/>
          <p:nvPr/>
        </p:nvSpPr>
        <p:spPr>
          <a:xfrm>
            <a:off x="2366682" y="1563051"/>
            <a:ext cx="745351" cy="304169"/>
          </a:xfrm>
          <a:prstGeom prst="ellipse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2"/>
          <p:cNvSpPr txBox="1"/>
          <p:nvPr/>
        </p:nvSpPr>
        <p:spPr>
          <a:xfrm>
            <a:off x="4533579" y="1943084"/>
            <a:ext cx="3235481" cy="523220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紀錄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「最大的count」，</a:t>
            </a: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因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無重複的count=1，所以max初始值為1</a:t>
            </a:r>
            <a:endParaRPr b="0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2"/>
          <p:cNvSpPr/>
          <p:nvPr/>
        </p:nvSpPr>
        <p:spPr>
          <a:xfrm>
            <a:off x="2850776" y="2904565"/>
            <a:ext cx="1467651" cy="261257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2"/>
          <p:cNvSpPr txBox="1"/>
          <p:nvPr/>
        </p:nvSpPr>
        <p:spPr>
          <a:xfrm>
            <a:off x="4610419" y="2702377"/>
            <a:ext cx="3158139" cy="523220"/>
          </a:xfrm>
          <a:prstGeom prst="rect">
            <a:avLst/>
          </a:prstGeom>
          <a:noFill/>
          <a:ln cap="flat" cmpd="sng" w="28575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每當max被更新，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就把</a:t>
            </a:r>
            <a:r>
              <a:rPr b="1" i="0" lang="en-US" sz="12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b="1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有幾個最大的count」</a:t>
            </a:r>
            <a:r>
              <a:rPr b="0" i="0" lang="en-US" sz="14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重置為1</a:t>
            </a:r>
            <a:endParaRPr b="0" i="0" sz="14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0" name="Google Shape;220;p22"/>
          <p:cNvCxnSpPr>
            <a:stCxn id="216" idx="5"/>
            <a:endCxn id="217" idx="1"/>
          </p:cNvCxnSpPr>
          <p:nvPr/>
        </p:nvCxnSpPr>
        <p:spPr>
          <a:xfrm>
            <a:off x="3002879" y="1822675"/>
            <a:ext cx="1530600" cy="381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221" name="Google Shape;221;p22"/>
          <p:cNvCxnSpPr>
            <a:stCxn id="218" idx="3"/>
            <a:endCxn id="219" idx="1"/>
          </p:cNvCxnSpPr>
          <p:nvPr/>
        </p:nvCxnSpPr>
        <p:spPr>
          <a:xfrm flipH="1" rot="10800000">
            <a:off x="4318427" y="2964094"/>
            <a:ext cx="291900" cy="7110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222" name="Google Shape;222;p22"/>
          <p:cNvSpPr txBox="1"/>
          <p:nvPr/>
        </p:nvSpPr>
        <p:spPr>
          <a:xfrm>
            <a:off x="2547757" y="3702057"/>
            <a:ext cx="5405218" cy="30777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如果目前的count已是&gt;1的最大值，就把</a:t>
            </a:r>
            <a:r>
              <a:rPr b="1" i="0" lang="en-US" sz="12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b="1" i="0" lang="en-US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有幾個最大的count」</a:t>
            </a:r>
            <a:r>
              <a:rPr b="0" i="0" lang="en-US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1400" u="none" cap="none" strike="noStrike">
              <a:solidFill>
                <a:srgbClr val="6880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"/>
          <p:cNvSpPr/>
          <p:nvPr/>
        </p:nvSpPr>
        <p:spPr>
          <a:xfrm>
            <a:off x="3019826" y="192102"/>
            <a:ext cx="5679240" cy="47079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23"/>
          <p:cNvSpPr txBox="1"/>
          <p:nvPr>
            <p:ph type="title"/>
          </p:nvPr>
        </p:nvSpPr>
        <p:spPr>
          <a:xfrm>
            <a:off x="1210394" y="657021"/>
            <a:ext cx="2009216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參考解答</a:t>
            </a:r>
            <a:endParaRPr sz="2400"/>
          </a:p>
        </p:txBody>
      </p:sp>
      <p:pic>
        <p:nvPicPr>
          <p:cNvPr id="230" name="Google Shape;230;p23"/>
          <p:cNvPicPr preferRelativeResize="0"/>
          <p:nvPr/>
        </p:nvPicPr>
        <p:blipFill rotWithShape="1">
          <a:blip r:embed="rId3">
            <a:alphaModFix/>
          </a:blip>
          <a:srcRect b="73928" l="0" r="0" t="589"/>
          <a:stretch/>
        </p:blipFill>
        <p:spPr>
          <a:xfrm>
            <a:off x="3473169" y="265384"/>
            <a:ext cx="3818965" cy="1091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3"/>
          <p:cNvPicPr preferRelativeResize="0"/>
          <p:nvPr/>
        </p:nvPicPr>
        <p:blipFill rotWithShape="1">
          <a:blip r:embed="rId4">
            <a:alphaModFix/>
          </a:blip>
          <a:srcRect b="0" l="345" r="0" t="0"/>
          <a:stretch/>
        </p:blipFill>
        <p:spPr>
          <a:xfrm>
            <a:off x="3473169" y="1832440"/>
            <a:ext cx="5053977" cy="306758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3"/>
          <p:cNvSpPr/>
          <p:nvPr/>
        </p:nvSpPr>
        <p:spPr>
          <a:xfrm>
            <a:off x="3795899" y="1398494"/>
            <a:ext cx="2681728" cy="353465"/>
          </a:xfrm>
          <a:prstGeom prst="rect">
            <a:avLst/>
          </a:prstGeom>
          <a:solidFill>
            <a:srgbClr val="DFA2A2"/>
          </a:solidFill>
          <a:ln cap="flat" cmpd="sng" w="25400">
            <a:solidFill>
              <a:srgbClr val="DFA2A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3" name="Google Shape;233;p23"/>
          <p:cNvGrpSpPr/>
          <p:nvPr/>
        </p:nvGrpSpPr>
        <p:grpSpPr>
          <a:xfrm>
            <a:off x="427137" y="1446706"/>
            <a:ext cx="2931774" cy="3303194"/>
            <a:chOff x="5494838" y="734312"/>
            <a:chExt cx="2931774" cy="3303194"/>
          </a:xfrm>
        </p:grpSpPr>
        <p:pic>
          <p:nvPicPr>
            <p:cNvPr id="234" name="Google Shape;234;p23"/>
            <p:cNvPicPr preferRelativeResize="0"/>
            <p:nvPr/>
          </p:nvPicPr>
          <p:blipFill rotWithShape="1">
            <a:blip r:embed="rId3">
              <a:alphaModFix/>
            </a:blip>
            <a:srcRect b="0" l="8931" r="17500" t="26097"/>
            <a:stretch/>
          </p:blipFill>
          <p:spPr>
            <a:xfrm>
              <a:off x="5494838" y="734312"/>
              <a:ext cx="2931774" cy="3303194"/>
            </a:xfrm>
            <a:prstGeom prst="rect">
              <a:avLst/>
            </a:prstGeom>
            <a:noFill/>
            <a:ln cap="flat" cmpd="sng" w="57150">
              <a:solidFill>
                <a:srgbClr val="DFA2A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35" name="Google Shape;235;p23"/>
            <p:cNvSpPr txBox="1"/>
            <p:nvPr/>
          </p:nvSpPr>
          <p:spPr>
            <a:xfrm>
              <a:off x="7262918" y="3591395"/>
              <a:ext cx="1044276" cy="338554"/>
            </a:xfrm>
            <a:prstGeom prst="rect">
              <a:avLst/>
            </a:prstGeom>
            <a:solidFill>
              <a:srgbClr val="DFA2A2"/>
            </a:solidFill>
            <a:ln cap="flat" cmpd="sng" w="28575">
              <a:solidFill>
                <a:srgbClr val="DFA2A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陣列創建</a:t>
              </a:r>
              <a:endParaRPr b="1" i="0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" name="Google Shape;236;p23"/>
          <p:cNvSpPr/>
          <p:nvPr/>
        </p:nvSpPr>
        <p:spPr>
          <a:xfrm>
            <a:off x="3795898" y="1832440"/>
            <a:ext cx="4731247" cy="1471694"/>
          </a:xfrm>
          <a:prstGeom prst="rect">
            <a:avLst/>
          </a:prstGeom>
          <a:noFill/>
          <a:ln cap="flat" cmpd="sng" w="38100">
            <a:solidFill>
              <a:srgbClr val="B8B2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3"/>
          <p:cNvSpPr txBox="1"/>
          <p:nvPr/>
        </p:nvSpPr>
        <p:spPr>
          <a:xfrm>
            <a:off x="7206437" y="1970219"/>
            <a:ext cx="1206450" cy="338554"/>
          </a:xfrm>
          <a:prstGeom prst="rect">
            <a:avLst/>
          </a:prstGeom>
          <a:solidFill>
            <a:srgbClr val="B8B2E3"/>
          </a:solidFill>
          <a:ln cap="flat" cmpd="sng" w="28575">
            <a:solidFill>
              <a:srgbClr val="B8B2E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計算最大值</a:t>
            </a:r>
            <a:endParaRPr b="1" i="0" sz="16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3"/>
          <p:cNvSpPr/>
          <p:nvPr/>
        </p:nvSpPr>
        <p:spPr>
          <a:xfrm>
            <a:off x="3795898" y="3795912"/>
            <a:ext cx="4731247" cy="1030828"/>
          </a:xfrm>
          <a:prstGeom prst="rect">
            <a:avLst/>
          </a:prstGeom>
          <a:noFill/>
          <a:ln cap="flat" cmpd="sng" w="38100">
            <a:solidFill>
              <a:srgbClr val="99CA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3"/>
          <p:cNvSpPr txBox="1"/>
          <p:nvPr/>
        </p:nvSpPr>
        <p:spPr>
          <a:xfrm>
            <a:off x="5226410" y="4417083"/>
            <a:ext cx="3194161" cy="307777"/>
          </a:xfrm>
          <a:prstGeom prst="rect">
            <a:avLst/>
          </a:prstGeom>
          <a:solidFill>
            <a:srgbClr val="BADBE1"/>
          </a:solidFill>
          <a:ln cap="flat" cmpd="sng" w="28575">
            <a:solidFill>
              <a:srgbClr val="BADBE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若有一個以上的最大count就依序輸出</a:t>
            </a:r>
            <a:endParaRPr b="1" i="0" sz="1400" u="none" cap="none" strike="noStrike">
              <a:solidFill>
                <a:srgbClr val="3D7F8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0" name="Google Shape;240;p23"/>
          <p:cNvCxnSpPr>
            <a:stCxn id="232" idx="1"/>
          </p:cNvCxnSpPr>
          <p:nvPr/>
        </p:nvCxnSpPr>
        <p:spPr>
          <a:xfrm flipH="1">
            <a:off x="3358799" y="1575227"/>
            <a:ext cx="437100" cy="245700"/>
          </a:xfrm>
          <a:prstGeom prst="straightConnector1">
            <a:avLst/>
          </a:prstGeom>
          <a:noFill/>
          <a:ln cap="flat" cmpd="sng" w="38100">
            <a:solidFill>
              <a:srgbClr val="DFA2A2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8"/>
          <p:cNvSpPr/>
          <p:nvPr/>
        </p:nvSpPr>
        <p:spPr>
          <a:xfrm>
            <a:off x="1976561" y="883651"/>
            <a:ext cx="6099358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前陣子有一名媽媽在臉書社團「爆怨公社」PO文，分享兒子的數學考卷，圖片顯示老師在考卷上蓋了「藍色兔兔章」，並填入全班的分數分布，因其可見班上同學大部分都考90分以上，導致考了85分的兒子雖然數學成績進步不少，但仍因自己成績吊車尾而感到心情低落、＂心很累＂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阿明看到這篇報導時除了感嘆這樣的題材也能成為一則新聞外，他也受到了「藍色兔兔章」的啟發，決定來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統計自己每天所見所及的數字重複率有多高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，請你幫忙寫一隻程式計算共出現了多少不同的數字，以及重複率最高的數字為何。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9"/>
          <p:cNvSpPr/>
          <p:nvPr/>
        </p:nvSpPr>
        <p:spPr>
          <a:xfrm>
            <a:off x="1659279" y="799029"/>
            <a:ext cx="6642851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共兩行，第一行輸入一個正整數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，代表阿明一天之中看見幾個數；第二行輸入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( 3 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1000 ) 個整數，每個數字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 -9999 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9999 ) 以空白隔開。</a:t>
            </a:r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59279" y="1982264"/>
            <a:ext cx="6642850" cy="1138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輸出共兩行，第一行為一個正整數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( 1 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)，代表</a:t>
            </a:r>
            <a:r>
              <a:rPr b="0" i="1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個不同的數字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，第二行則輸出這串數字中</a:t>
            </a:r>
            <a:r>
              <a:rPr b="0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重複頻率最高之數字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，若有多個則由該數字首次出現之順序輸出並以空白區隔，若無數字重複則輸出NO。</a:t>
            </a:r>
            <a:endParaRPr/>
          </a:p>
        </p:txBody>
      </p:sp>
      <p:graphicFrame>
        <p:nvGraphicFramePr>
          <p:cNvPr id="56" name="Google Shape;56;p9"/>
          <p:cNvGraphicFramePr/>
          <p:nvPr/>
        </p:nvGraphicFramePr>
        <p:xfrm>
          <a:off x="2604885" y="3309112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382050"/>
                <a:gridCol w="2282150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5 -10 -8 109 32 -10 5 32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5 -10 32 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2" name="Google Shape;62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陣列創建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找出最大值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4" name="Google Shape;64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7856" y="1263650"/>
            <a:ext cx="2614613" cy="2614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70" name="Google Shape;70;p11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71" name="Google Shape;71;p11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72" name="Google Shape;72;p11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5 -10 -8 109 32 -10 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73" name="Google Shape;73;p11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1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76" name="Google Shape;76;p11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82" name="Google Shape;82;p12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5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83" name="Google Shape;83;p12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84" name="Google Shape;84;p12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-10 -8 109 32 -10 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85" name="Google Shape;85;p12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2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88" name="Google Shape;88;p12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94" name="Google Shape;94;p13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95" name="Google Shape;95;p13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0" i="0" sz="18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96" name="Google Shape;96;p13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-8 109 32 -10 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97" name="Google Shape;97;p13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00" name="Google Shape;100;p13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06" name="Google Shape;106;p14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-8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07" name="Google Shape;107;p14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08" name="Google Shape;108;p14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109 32 -10 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09" name="Google Shape;109;p14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4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12" name="Google Shape;112;p14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18" name="Google Shape;118;p15"/>
          <p:cNvGraphicFramePr/>
          <p:nvPr/>
        </p:nvGraphicFramePr>
        <p:xfrm>
          <a:off x="2652272" y="275866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{52D91EA7-0663-4173-9071-8D788DA5CA70}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-10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-8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>
                          <a:solidFill>
                            <a:srgbClr val="FF0000"/>
                          </a:solidFill>
                        </a:rPr>
                        <a:t>109</a:t>
                      </a:r>
                      <a:endParaRPr sz="16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19" name="Google Shape;119;p15"/>
          <p:cNvGraphicFramePr/>
          <p:nvPr/>
        </p:nvGraphicFramePr>
        <p:xfrm>
          <a:off x="2652272" y="353524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{F3D53AF8-24AC-4C86-82B6-9B9F3568B5E1}</a:tableStyleId>
              </a:tblPr>
              <a:tblGrid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  <a:gridCol w="533025"/>
              </a:tblGrid>
              <a:tr h="4822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graphicFrame>
        <p:nvGraphicFramePr>
          <p:cNvPr id="120" name="Google Shape;120;p15"/>
          <p:cNvGraphicFramePr/>
          <p:nvPr/>
        </p:nvGraphicFramePr>
        <p:xfrm>
          <a:off x="2652272" y="156507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{C37AB1A0-9A2A-4BBD-9561-3C4B767E240B}</a:tableStyleId>
              </a:tblPr>
              <a:tblGrid>
                <a:gridCol w="2674050"/>
              </a:tblGrid>
              <a:tr h="861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 b="0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-10 -8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109</a:t>
                      </a:r>
                      <a:r>
                        <a:rPr b="0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32 -10 5 32</a:t>
                      </a:r>
                      <a:endParaRPr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21" name="Google Shape;121;p15"/>
          <p:cNvSpPr txBox="1"/>
          <p:nvPr/>
        </p:nvSpPr>
        <p:spPr>
          <a:xfrm>
            <a:off x="1652066" y="2799718"/>
            <a:ext cx="72648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num</a:t>
            </a:r>
            <a:endParaRPr b="1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1573518" y="3579524"/>
            <a:ext cx="8835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count</a:t>
            </a:r>
            <a:endParaRPr b="1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陣列創建</a:t>
            </a:r>
            <a:endParaRPr sz="2400"/>
          </a:p>
        </p:txBody>
      </p:sp>
      <p:sp>
        <p:nvSpPr>
          <p:cNvPr id="124" name="Google Shape;124;p15"/>
          <p:cNvSpPr txBox="1"/>
          <p:nvPr/>
        </p:nvSpPr>
        <p:spPr>
          <a:xfrm>
            <a:off x="5755339" y="1672460"/>
            <a:ext cx="22813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陣列長度(L) =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剩餘數字數量(N) =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