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Tinos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395DD2B-D80C-4D64-9AC3-2D4A8FA3FEED}">
  <a:tblStyle styleId="{0395DD2B-D80C-4D64-9AC3-2D4A8FA3FEE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ino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Tinos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Tinos-italic.fntdata"/><Relationship Id="rId6" Type="http://schemas.openxmlformats.org/officeDocument/2006/relationships/slide" Target="slides/slide1.xml"/><Relationship Id="rId18" Type="http://schemas.openxmlformats.org/officeDocument/2006/relationships/font" Target="fonts/Tino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1556175" y="1479375"/>
            <a:ext cx="3211800" cy="3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Microsoft JhengHei"/>
              <a:buChar char="◈"/>
              <a:defRPr b="0" i="0" sz="2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◆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683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◇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83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⬥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83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683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683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683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683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2" type="body"/>
          </p:nvPr>
        </p:nvSpPr>
        <p:spPr>
          <a:xfrm>
            <a:off x="4961272" y="1479375"/>
            <a:ext cx="3211800" cy="3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Microsoft JhengHei"/>
              <a:buChar char="◈"/>
              <a:defRPr b="0" i="0" sz="2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◆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683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◇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83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⬥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83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683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683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683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683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5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" type="body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icrosoft JhengHei"/>
              <a:buChar char="◈"/>
              <a:defRPr b="0" i="0" sz="2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◆"/>
              <a:def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37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◇"/>
              <a:def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937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⬥"/>
              <a:def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937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⬦"/>
              <a:def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937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⬦"/>
              <a:def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937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⬦"/>
              <a:def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937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⬦"/>
              <a:def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937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⬦"/>
              <a:def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30" name="Google Shape;30;p6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7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Relationship Id="rId4" Type="http://schemas.openxmlformats.org/officeDocument/2006/relationships/image" Target="../media/image12.png"/><Relationship Id="rId5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idx="4294967295" type="ctrTitle"/>
          </p:nvPr>
        </p:nvSpPr>
        <p:spPr>
          <a:xfrm>
            <a:off x="1560382" y="160276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zh-TW" sz="4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zh-TW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解題-座位安排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42" name="Google Shape;42;p8"/>
          <p:cNvPicPr preferRelativeResize="0"/>
          <p:nvPr/>
        </p:nvPicPr>
        <p:blipFill rotWithShape="1">
          <a:blip r:embed="rId3">
            <a:alphaModFix/>
          </a:blip>
          <a:srcRect b="0" l="5584" r="9811" t="0"/>
          <a:stretch/>
        </p:blipFill>
        <p:spPr>
          <a:xfrm>
            <a:off x="5163671" y="1497998"/>
            <a:ext cx="3081298" cy="2048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0780" y="1614358"/>
            <a:ext cx="3800474" cy="226367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7"/>
          <p:cNvSpPr txBox="1"/>
          <p:nvPr>
            <p:ph idx="12" type="sldNum"/>
          </p:nvPr>
        </p:nvSpPr>
        <p:spPr>
          <a:xfrm>
            <a:off x="8608503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97" name="Google Shape;197;p17"/>
          <p:cNvSpPr txBox="1"/>
          <p:nvPr>
            <p:ph idx="1" type="body"/>
          </p:nvPr>
        </p:nvSpPr>
        <p:spPr>
          <a:xfrm>
            <a:off x="1477541" y="677584"/>
            <a:ext cx="4346956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icrosoft JhengHei"/>
              <a:buChar char="◈"/>
            </a:pPr>
            <a:r>
              <a:rPr b="1" lang="zh-TW"/>
              <a:t> </a:t>
            </a:r>
            <a:r>
              <a:rPr b="1" lang="zh-TW" sz="2800"/>
              <a:t>3.輸出陣列</a:t>
            </a:r>
            <a:endParaRPr b="1" sz="3000"/>
          </a:p>
        </p:txBody>
      </p:sp>
      <p:sp>
        <p:nvSpPr>
          <p:cNvPr id="198" name="Google Shape;198;p17"/>
          <p:cNvSpPr txBox="1"/>
          <p:nvPr/>
        </p:nvSpPr>
        <p:spPr>
          <a:xfrm>
            <a:off x="5551256" y="2812356"/>
            <a:ext cx="30572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如果不是當列的最後一個字才加空格</a:t>
            </a:r>
            <a:endParaRPr/>
          </a:p>
        </p:txBody>
      </p:sp>
      <p:sp>
        <p:nvSpPr>
          <p:cNvPr id="199" name="Google Shape;199;p17"/>
          <p:cNvSpPr txBox="1"/>
          <p:nvPr/>
        </p:nvSpPr>
        <p:spPr>
          <a:xfrm>
            <a:off x="5551255" y="3352295"/>
            <a:ext cx="23391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如果不是最後一列才加換行</a:t>
            </a:r>
            <a:endParaRPr b="1" i="0" sz="1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7"/>
          <p:cNvSpPr/>
          <p:nvPr/>
        </p:nvSpPr>
        <p:spPr>
          <a:xfrm>
            <a:off x="2251422" y="3344611"/>
            <a:ext cx="2812356" cy="236149"/>
          </a:xfrm>
          <a:prstGeom prst="rect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7"/>
          <p:cNvSpPr/>
          <p:nvPr/>
        </p:nvSpPr>
        <p:spPr>
          <a:xfrm>
            <a:off x="2766251" y="2832801"/>
            <a:ext cx="2680447" cy="264280"/>
          </a:xfrm>
          <a:prstGeom prst="rect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8"/>
          <p:cNvSpPr txBox="1"/>
          <p:nvPr>
            <p:ph idx="12" type="sldNum"/>
          </p:nvPr>
        </p:nvSpPr>
        <p:spPr>
          <a:xfrm>
            <a:off x="8608503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207" name="Google Shape;207;p18"/>
          <p:cNvGrpSpPr/>
          <p:nvPr/>
        </p:nvGrpSpPr>
        <p:grpSpPr>
          <a:xfrm>
            <a:off x="5193035" y="289936"/>
            <a:ext cx="2784006" cy="4384235"/>
            <a:chOff x="5809129" y="545566"/>
            <a:chExt cx="2784006" cy="4384235"/>
          </a:xfrm>
        </p:grpSpPr>
        <p:sp>
          <p:nvSpPr>
            <p:cNvPr id="208" name="Google Shape;208;p18"/>
            <p:cNvSpPr/>
            <p:nvPr/>
          </p:nvSpPr>
          <p:spPr>
            <a:xfrm>
              <a:off x="5809129" y="545566"/>
              <a:ext cx="2784006" cy="4384235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00B0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" name="Google Shape;209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824497" y="1419225"/>
              <a:ext cx="2670983" cy="34952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0" name="Google Shape;210;p18"/>
            <p:cNvPicPr preferRelativeResize="0"/>
            <p:nvPr/>
          </p:nvPicPr>
          <p:blipFill rotWithShape="1">
            <a:blip r:embed="rId4">
              <a:alphaModFix/>
            </a:blip>
            <a:srcRect b="12201" l="10087" r="958" t="66193"/>
            <a:stretch/>
          </p:blipFill>
          <p:spPr>
            <a:xfrm>
              <a:off x="5824497" y="593191"/>
              <a:ext cx="2497311" cy="85292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1" name="Google Shape;211;p18"/>
          <p:cNvGrpSpPr/>
          <p:nvPr/>
        </p:nvGrpSpPr>
        <p:grpSpPr>
          <a:xfrm>
            <a:off x="1741534" y="80411"/>
            <a:ext cx="2820040" cy="4803286"/>
            <a:chOff x="1503330" y="80411"/>
            <a:chExt cx="2820040" cy="4803286"/>
          </a:xfrm>
        </p:grpSpPr>
        <p:sp>
          <p:nvSpPr>
            <p:cNvPr id="212" name="Google Shape;212;p18"/>
            <p:cNvSpPr/>
            <p:nvPr/>
          </p:nvSpPr>
          <p:spPr>
            <a:xfrm>
              <a:off x="1503330" y="80411"/>
              <a:ext cx="2820040" cy="480328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3" name="Google Shape;213;p18"/>
            <p:cNvPicPr preferRelativeResize="0"/>
            <p:nvPr/>
          </p:nvPicPr>
          <p:blipFill rotWithShape="1">
            <a:blip r:embed="rId4">
              <a:alphaModFix/>
            </a:blip>
            <a:srcRect b="35397" l="0" r="7938" t="0"/>
            <a:stretch/>
          </p:blipFill>
          <p:spPr>
            <a:xfrm>
              <a:off x="1503330" y="80411"/>
              <a:ext cx="2804672" cy="27674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4" name="Google Shape;214;p18"/>
            <p:cNvPicPr preferRelativeResize="0"/>
            <p:nvPr/>
          </p:nvPicPr>
          <p:blipFill rotWithShape="1">
            <a:blip r:embed="rId5">
              <a:alphaModFix/>
            </a:blip>
            <a:srcRect b="0" l="1675" r="0" t="0"/>
            <a:stretch/>
          </p:blipFill>
          <p:spPr>
            <a:xfrm>
              <a:off x="1503330" y="3195929"/>
              <a:ext cx="2804672" cy="16877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5" name="Google Shape;215;p18"/>
            <p:cNvSpPr/>
            <p:nvPr/>
          </p:nvSpPr>
          <p:spPr>
            <a:xfrm>
              <a:off x="1897956" y="2847816"/>
              <a:ext cx="2228370" cy="348113"/>
            </a:xfrm>
            <a:prstGeom prst="rect">
              <a:avLst/>
            </a:prstGeom>
            <a:solidFill>
              <a:srgbClr val="00B0F0"/>
            </a:solidFill>
            <a:ln cap="flat" cmpd="sng" w="25400">
              <a:solidFill>
                <a:srgbClr val="00B0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" name="Google Shape;216;p18"/>
          <p:cNvSpPr/>
          <p:nvPr/>
        </p:nvSpPr>
        <p:spPr>
          <a:xfrm>
            <a:off x="4441371" y="253573"/>
            <a:ext cx="736295" cy="4426003"/>
          </a:xfrm>
          <a:prstGeom prst="leftBrace">
            <a:avLst>
              <a:gd fmla="val 69047" name="adj1"/>
              <a:gd fmla="val 62847" name="adj2"/>
            </a:avLst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8"/>
          <p:cNvSpPr txBox="1"/>
          <p:nvPr>
            <p:ph type="title"/>
          </p:nvPr>
        </p:nvSpPr>
        <p:spPr>
          <a:xfrm>
            <a:off x="174660" y="952820"/>
            <a:ext cx="855000" cy="317523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zh-TW" sz="4800"/>
              <a:t>參</a:t>
            </a:r>
            <a:br>
              <a:rPr lang="zh-TW" sz="4800"/>
            </a:br>
            <a:r>
              <a:rPr lang="zh-TW" sz="4800"/>
              <a:t>考</a:t>
            </a:r>
            <a:br>
              <a:rPr lang="zh-TW" sz="4800"/>
            </a:br>
            <a:r>
              <a:rPr lang="zh-TW" sz="4800"/>
              <a:t>解</a:t>
            </a:r>
            <a:br>
              <a:rPr lang="zh-TW" sz="4800"/>
            </a:br>
            <a:r>
              <a:rPr lang="zh-TW" sz="4800"/>
              <a:t>答</a:t>
            </a:r>
            <a:endParaRPr sz="4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zh-TW" sz="5000"/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9" name="Google Shape;49;p9"/>
          <p:cNvSpPr txBox="1"/>
          <p:nvPr/>
        </p:nvSpPr>
        <p:spPr>
          <a:xfrm>
            <a:off x="1491979" y="1337487"/>
            <a:ext cx="6995826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吳老師相信新的學期就該有新的氣象，於是決定這學期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每週都要幫學生們更換座位，遵循的方式是</a:t>
            </a:r>
            <a:r>
              <a:rPr b="1" i="0" lang="zh-TW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雙數週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時所有人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b="0" i="0" lang="zh-TW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往</a:t>
            </a:r>
            <a:r>
              <a:rPr b="1" i="0" lang="zh-TW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右</a:t>
            </a:r>
            <a:r>
              <a:rPr b="0" i="0" lang="zh-TW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橫移一個座位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b="0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原本最右邊的人則換到最左邊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，而</a:t>
            </a:r>
            <a:r>
              <a:rPr b="1" i="0" lang="zh-TW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單數</a:t>
            </a:r>
            <a:endParaRPr b="1" i="0" sz="20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i="0" lang="zh-TW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週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則是所有人</a:t>
            </a:r>
            <a:r>
              <a:rPr b="0" i="0" lang="zh-TW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往</a:t>
            </a:r>
            <a:r>
              <a:rPr b="1" i="0" lang="zh-TW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後</a:t>
            </a:r>
            <a:r>
              <a:rPr b="0" i="0" lang="zh-TW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移一個座位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b="0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原本最後一排的人便換到第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一排。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開學</a:t>
            </a:r>
            <a:r>
              <a:rPr b="1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第一週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老師安排的座位為</a:t>
            </a:r>
            <a:r>
              <a:rPr b="1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從座號1號開始由左至右、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由前到後按照號碼坐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b="0" i="0" lang="zh-TW" sz="2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第二週才開始換座位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，請你幫忙預測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到第N週時教室座位的編排為何？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zh-TW" sz="5000"/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aphicFrame>
        <p:nvGraphicFramePr>
          <p:cNvPr id="56" name="Google Shape;56;p10"/>
          <p:cNvGraphicFramePr/>
          <p:nvPr/>
        </p:nvGraphicFramePr>
        <p:xfrm>
          <a:off x="2406353" y="83394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{0395DD2B-D80C-4D64-9AC3-2D4A8FA3FEED}</a:tableStyleId>
              </a:tblPr>
              <a:tblGrid>
                <a:gridCol w="561300"/>
                <a:gridCol w="561300"/>
                <a:gridCol w="561300"/>
                <a:gridCol w="561300"/>
              </a:tblGrid>
              <a:tr h="437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１</a:t>
                      </a:r>
                      <a:endParaRPr b="1"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２</a:t>
                      </a:r>
                      <a:endParaRPr b="1"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３</a:t>
                      </a:r>
                      <a:endParaRPr b="1"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４</a:t>
                      </a:r>
                      <a:endParaRPr b="1" sz="1400" u="none" cap="none" strike="noStrike"/>
                    </a:p>
                  </a:txBody>
                  <a:tcPr marT="45725" marB="45725" marR="91450" marL="91450" anchor="ctr"/>
                </a:tc>
              </a:tr>
              <a:tr h="437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５</a:t>
                      </a:r>
                      <a:endParaRPr b="1"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６</a:t>
                      </a:r>
                      <a:endParaRPr b="1"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７</a:t>
                      </a:r>
                      <a:endParaRPr b="1"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８</a:t>
                      </a:r>
                      <a:endParaRPr b="1" sz="1400" u="none" cap="none" strike="noStrike"/>
                    </a:p>
                  </a:txBody>
                  <a:tcPr marT="45725" marB="45725" marR="91450" marL="91450" anchor="ctr"/>
                </a:tc>
              </a:tr>
              <a:tr h="437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９</a:t>
                      </a:r>
                      <a:endParaRPr b="1"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１０</a:t>
                      </a:r>
                      <a:endParaRPr b="1"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１１</a:t>
                      </a:r>
                      <a:endParaRPr b="1"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１２</a:t>
                      </a:r>
                      <a:endParaRPr b="1"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57" name="Google Shape;57;p10"/>
          <p:cNvGraphicFramePr/>
          <p:nvPr/>
        </p:nvGraphicFramePr>
        <p:xfrm>
          <a:off x="5484830" y="83394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{0395DD2B-D80C-4D64-9AC3-2D4A8FA3FEED}</a:tableStyleId>
              </a:tblPr>
              <a:tblGrid>
                <a:gridCol w="561300"/>
                <a:gridCol w="561300"/>
                <a:gridCol w="561300"/>
                <a:gridCol w="561300"/>
              </a:tblGrid>
              <a:tr h="437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４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１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２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３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437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８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５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６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７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437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１２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９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１０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１１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</a:tbl>
          </a:graphicData>
        </a:graphic>
      </p:graphicFrame>
      <p:graphicFrame>
        <p:nvGraphicFramePr>
          <p:cNvPr id="58" name="Google Shape;58;p10"/>
          <p:cNvGraphicFramePr/>
          <p:nvPr/>
        </p:nvGraphicFramePr>
        <p:xfrm>
          <a:off x="2406353" y="27818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{0395DD2B-D80C-4D64-9AC3-2D4A8FA3FEED}</a:tableStyleId>
              </a:tblPr>
              <a:tblGrid>
                <a:gridCol w="561300"/>
                <a:gridCol w="561300"/>
                <a:gridCol w="561300"/>
                <a:gridCol w="561300"/>
              </a:tblGrid>
              <a:tr h="437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１２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９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１０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１１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7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４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１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２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３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7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８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５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６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７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  <p:graphicFrame>
        <p:nvGraphicFramePr>
          <p:cNvPr id="59" name="Google Shape;59;p10"/>
          <p:cNvGraphicFramePr/>
          <p:nvPr/>
        </p:nvGraphicFramePr>
        <p:xfrm>
          <a:off x="5484830" y="27818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{0395DD2B-D80C-4D64-9AC3-2D4A8FA3FEED}</a:tableStyleId>
              </a:tblPr>
              <a:tblGrid>
                <a:gridCol w="561300"/>
                <a:gridCol w="561300"/>
                <a:gridCol w="561300"/>
                <a:gridCol w="561300"/>
              </a:tblGrid>
              <a:tr h="437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１１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１２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９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１０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437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３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４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１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２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437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７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８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５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zh-TW" sz="1400" u="none" cap="none" strike="noStrike"/>
                        <a:t>６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</a:tbl>
          </a:graphicData>
        </a:graphic>
      </p:graphicFrame>
      <p:sp>
        <p:nvSpPr>
          <p:cNvPr id="60" name="Google Shape;60;p10"/>
          <p:cNvSpPr txBox="1"/>
          <p:nvPr/>
        </p:nvSpPr>
        <p:spPr>
          <a:xfrm>
            <a:off x="3128823" y="2146852"/>
            <a:ext cx="8002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第一週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0"/>
          <p:cNvSpPr txBox="1"/>
          <p:nvPr/>
        </p:nvSpPr>
        <p:spPr>
          <a:xfrm>
            <a:off x="6207300" y="2145734"/>
            <a:ext cx="8002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第二週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0"/>
          <p:cNvSpPr txBox="1"/>
          <p:nvPr/>
        </p:nvSpPr>
        <p:spPr>
          <a:xfrm>
            <a:off x="3128823" y="4094743"/>
            <a:ext cx="8002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第三週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0"/>
          <p:cNvSpPr txBox="1"/>
          <p:nvPr/>
        </p:nvSpPr>
        <p:spPr>
          <a:xfrm>
            <a:off x="6207300" y="4094743"/>
            <a:ext cx="8002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第四週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" name="Google Shape;64;p10"/>
          <p:cNvCxnSpPr/>
          <p:nvPr/>
        </p:nvCxnSpPr>
        <p:spPr>
          <a:xfrm>
            <a:off x="6207300" y="691762"/>
            <a:ext cx="1343771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65" name="Google Shape;65;p10"/>
          <p:cNvSpPr txBox="1"/>
          <p:nvPr/>
        </p:nvSpPr>
        <p:spPr>
          <a:xfrm>
            <a:off x="5493124" y="522485"/>
            <a:ext cx="59503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右移</a:t>
            </a:r>
            <a:endParaRPr b="1" i="0" sz="16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" name="Google Shape;66;p10"/>
          <p:cNvCxnSpPr/>
          <p:nvPr/>
        </p:nvCxnSpPr>
        <p:spPr>
          <a:xfrm>
            <a:off x="6207300" y="2612561"/>
            <a:ext cx="1343771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67" name="Google Shape;67;p10"/>
          <p:cNvSpPr txBox="1"/>
          <p:nvPr/>
        </p:nvSpPr>
        <p:spPr>
          <a:xfrm>
            <a:off x="5493124" y="2443284"/>
            <a:ext cx="59503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右移</a:t>
            </a:r>
            <a:endParaRPr b="1" i="0" sz="16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8" name="Google Shape;68;p10"/>
          <p:cNvCxnSpPr/>
          <p:nvPr/>
        </p:nvCxnSpPr>
        <p:spPr>
          <a:xfrm flipH="1">
            <a:off x="2210460" y="3359648"/>
            <a:ext cx="7951" cy="735095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69" name="Google Shape;69;p10"/>
          <p:cNvSpPr txBox="1"/>
          <p:nvPr/>
        </p:nvSpPr>
        <p:spPr>
          <a:xfrm rot="5400000">
            <a:off x="1959108" y="2817746"/>
            <a:ext cx="502702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後移</a:t>
            </a:r>
            <a:endParaRPr b="1" i="0" sz="16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0"/>
          <p:cNvSpPr/>
          <p:nvPr/>
        </p:nvSpPr>
        <p:spPr>
          <a:xfrm>
            <a:off x="4826441" y="1375576"/>
            <a:ext cx="477079" cy="30214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02627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0"/>
          <p:cNvSpPr/>
          <p:nvPr/>
        </p:nvSpPr>
        <p:spPr>
          <a:xfrm>
            <a:off x="1464361" y="3284540"/>
            <a:ext cx="477079" cy="30214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02627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0"/>
          <p:cNvSpPr/>
          <p:nvPr/>
        </p:nvSpPr>
        <p:spPr>
          <a:xfrm>
            <a:off x="4826441" y="3287215"/>
            <a:ext cx="477079" cy="30214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02627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0"/>
          <p:cNvSpPr/>
          <p:nvPr/>
        </p:nvSpPr>
        <p:spPr>
          <a:xfrm>
            <a:off x="5531544" y="868723"/>
            <a:ext cx="446634" cy="1221334"/>
          </a:xfrm>
          <a:prstGeom prst="rect">
            <a:avLst/>
          </a:prstGeom>
          <a:noFill/>
          <a:ln cap="flat" cmpd="sng" w="254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0"/>
          <p:cNvSpPr/>
          <p:nvPr/>
        </p:nvSpPr>
        <p:spPr>
          <a:xfrm>
            <a:off x="6103527" y="877029"/>
            <a:ext cx="446634" cy="1221334"/>
          </a:xfrm>
          <a:prstGeom prst="rect">
            <a:avLst/>
          </a:prstGeom>
          <a:noFill/>
          <a:ln cap="flat" cmpd="sng" w="254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0"/>
          <p:cNvSpPr/>
          <p:nvPr/>
        </p:nvSpPr>
        <p:spPr>
          <a:xfrm>
            <a:off x="6659812" y="875127"/>
            <a:ext cx="446634" cy="1221334"/>
          </a:xfrm>
          <a:prstGeom prst="rect">
            <a:avLst/>
          </a:prstGeom>
          <a:noFill/>
          <a:ln cap="flat" cmpd="sng" w="254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0"/>
          <p:cNvSpPr/>
          <p:nvPr/>
        </p:nvSpPr>
        <p:spPr>
          <a:xfrm>
            <a:off x="7223781" y="876634"/>
            <a:ext cx="446634" cy="1221334"/>
          </a:xfrm>
          <a:prstGeom prst="rect">
            <a:avLst/>
          </a:prstGeom>
          <a:noFill/>
          <a:ln cap="flat" cmpd="sng" w="254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0"/>
          <p:cNvSpPr/>
          <p:nvPr/>
        </p:nvSpPr>
        <p:spPr>
          <a:xfrm>
            <a:off x="2449014" y="2828800"/>
            <a:ext cx="2146037" cy="337022"/>
          </a:xfrm>
          <a:prstGeom prst="rect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0"/>
          <p:cNvSpPr/>
          <p:nvPr/>
        </p:nvSpPr>
        <p:spPr>
          <a:xfrm>
            <a:off x="2448229" y="3263213"/>
            <a:ext cx="2146037" cy="337022"/>
          </a:xfrm>
          <a:prstGeom prst="rect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0"/>
          <p:cNvSpPr/>
          <p:nvPr/>
        </p:nvSpPr>
        <p:spPr>
          <a:xfrm>
            <a:off x="2448228" y="3703933"/>
            <a:ext cx="2146037" cy="337022"/>
          </a:xfrm>
          <a:prstGeom prst="rect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0"/>
          <p:cNvSpPr/>
          <p:nvPr/>
        </p:nvSpPr>
        <p:spPr>
          <a:xfrm>
            <a:off x="5530264" y="2826863"/>
            <a:ext cx="446634" cy="1221334"/>
          </a:xfrm>
          <a:prstGeom prst="rect">
            <a:avLst/>
          </a:prstGeom>
          <a:noFill/>
          <a:ln cap="flat" cmpd="sng" w="254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0"/>
          <p:cNvSpPr/>
          <p:nvPr/>
        </p:nvSpPr>
        <p:spPr>
          <a:xfrm>
            <a:off x="6102247" y="2835169"/>
            <a:ext cx="446634" cy="1221334"/>
          </a:xfrm>
          <a:prstGeom prst="rect">
            <a:avLst/>
          </a:prstGeom>
          <a:noFill/>
          <a:ln cap="flat" cmpd="sng" w="254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0"/>
          <p:cNvSpPr/>
          <p:nvPr/>
        </p:nvSpPr>
        <p:spPr>
          <a:xfrm>
            <a:off x="6658532" y="2833267"/>
            <a:ext cx="446634" cy="1221334"/>
          </a:xfrm>
          <a:prstGeom prst="rect">
            <a:avLst/>
          </a:prstGeom>
          <a:noFill/>
          <a:ln cap="flat" cmpd="sng" w="254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0"/>
          <p:cNvSpPr/>
          <p:nvPr/>
        </p:nvSpPr>
        <p:spPr>
          <a:xfrm>
            <a:off x="7222501" y="2834774"/>
            <a:ext cx="446634" cy="1221334"/>
          </a:xfrm>
          <a:prstGeom prst="rect">
            <a:avLst/>
          </a:prstGeom>
          <a:noFill/>
          <a:ln cap="flat" cmpd="sng" w="254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1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9" name="Google Shape;89;p11"/>
          <p:cNvSpPr/>
          <p:nvPr/>
        </p:nvSpPr>
        <p:spPr>
          <a:xfrm>
            <a:off x="1623315" y="874268"/>
            <a:ext cx="6642851" cy="1138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 b="0" i="0" sz="2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總共輸入</a:t>
            </a:r>
            <a:r>
              <a:rPr b="0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三個正整數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前兩個數R、C分別代表座位的</a:t>
            </a:r>
            <a:r>
              <a:rPr b="0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列數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與</a:t>
            </a:r>
            <a:r>
              <a:rPr b="0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行數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第三個數N則代表到了</a:t>
            </a:r>
            <a:r>
              <a:rPr b="0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第幾週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( 1 ≤ R、C、N ≤ 100 )。</a:t>
            </a:r>
            <a:endParaRPr/>
          </a:p>
        </p:txBody>
      </p:sp>
      <p:sp>
        <p:nvSpPr>
          <p:cNvPr id="90" name="Google Shape;90;p11"/>
          <p:cNvSpPr/>
          <p:nvPr/>
        </p:nvSpPr>
        <p:spPr>
          <a:xfrm>
            <a:off x="1623315" y="2090296"/>
            <a:ext cx="5861406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graphicFrame>
        <p:nvGraphicFramePr>
          <p:cNvPr id="91" name="Google Shape;91;p11"/>
          <p:cNvGraphicFramePr/>
          <p:nvPr/>
        </p:nvGraphicFramePr>
        <p:xfrm>
          <a:off x="2915593" y="307423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{0395DD2B-D80C-4D64-9AC3-2D4A8FA3FEED}</a:tableStyleId>
              </a:tblPr>
              <a:tblGrid>
                <a:gridCol w="2029150"/>
                <a:gridCol w="2029150"/>
              </a:tblGrid>
              <a:tr h="245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b="1"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/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b="1"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  <a:tr h="601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zh-TW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4 5 4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19 20 16 17 18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4 5 1 2 3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9 10 6 7 8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14 15 11 12 13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zh-TW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7" name="Google Shape;97;p12"/>
          <p:cNvSpPr txBox="1"/>
          <p:nvPr>
            <p:ph idx="1" type="subTitle"/>
          </p:nvPr>
        </p:nvSpPr>
        <p:spPr>
          <a:xfrm>
            <a:off x="4893956" y="2320578"/>
            <a:ext cx="3234300" cy="167510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AutoNum type="arabicPeriod"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計算總移動次數  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457200" lvl="0" marL="4572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AutoNum type="arabicPeriod"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重製陣列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457200" lvl="0" marL="4572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AutoNum type="arabicPeriod"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8" name="Google Shape;98;p12"/>
          <p:cNvSpPr txBox="1"/>
          <p:nvPr>
            <p:ph idx="12" type="sldNum"/>
          </p:nvPr>
        </p:nvSpPr>
        <p:spPr>
          <a:xfrm>
            <a:off x="8610668" y="47652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99" name="Google Shape;99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7317" y="1044523"/>
            <a:ext cx="2951162" cy="295116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2"/>
          <p:cNvSpPr/>
          <p:nvPr/>
        </p:nvSpPr>
        <p:spPr>
          <a:xfrm>
            <a:off x="3174214" y="4277396"/>
            <a:ext cx="546719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https://www.flaticon.com/authors/freepik from www.flaticon.com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6" name="Google Shape;106;p13"/>
          <p:cNvSpPr txBox="1"/>
          <p:nvPr>
            <p:ph idx="1" type="body"/>
          </p:nvPr>
        </p:nvSpPr>
        <p:spPr>
          <a:xfrm>
            <a:off x="1477541" y="677584"/>
            <a:ext cx="5697450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icrosoft JhengHei"/>
              <a:buChar char="◈"/>
            </a:pPr>
            <a:r>
              <a:rPr b="1" lang="zh-TW" sz="2800"/>
              <a:t> 1.計算右移和後移的次數</a:t>
            </a:r>
            <a:endParaRPr/>
          </a:p>
        </p:txBody>
      </p:sp>
      <p:pic>
        <p:nvPicPr>
          <p:cNvPr id="107" name="Google Shape;10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80473" y="1946021"/>
            <a:ext cx="2857500" cy="1352550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sp>
        <p:nvSpPr>
          <p:cNvPr id="108" name="Google Shape;108;p13"/>
          <p:cNvSpPr/>
          <p:nvPr/>
        </p:nvSpPr>
        <p:spPr>
          <a:xfrm>
            <a:off x="3580473" y="1940489"/>
            <a:ext cx="778346" cy="327037"/>
          </a:xfrm>
          <a:prstGeom prst="rect">
            <a:avLst/>
          </a:prstGeom>
          <a:noFill/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3"/>
          <p:cNvSpPr txBox="1"/>
          <p:nvPr/>
        </p:nvSpPr>
        <p:spPr>
          <a:xfrm>
            <a:off x="2556419" y="1481597"/>
            <a:ext cx="46185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第一週不換座位，</a:t>
            </a:r>
            <a:r>
              <a:rPr b="1" i="0" lang="zh-TW" sz="1600" u="sng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zh-TW" sz="16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由總週數-1變成</a:t>
            </a:r>
            <a:r>
              <a:rPr b="1" i="0" lang="zh-TW" sz="1600" u="sng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換座位的次數</a:t>
            </a:r>
            <a:endParaRPr b="1" i="0" sz="1600" u="sng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3"/>
          <p:cNvSpPr txBox="1"/>
          <p:nvPr/>
        </p:nvSpPr>
        <p:spPr>
          <a:xfrm>
            <a:off x="1321495" y="2418648"/>
            <a:ext cx="203132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若總次數為偶數次，</a:t>
            </a:r>
            <a:endParaRPr b="1" i="0" sz="16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則右移與後移的</a:t>
            </a:r>
            <a:endParaRPr b="1" i="0" sz="16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次數皆為N次/2</a:t>
            </a:r>
            <a:endParaRPr b="1" i="0" sz="16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1" name="Google Shape;111;p13"/>
          <p:cNvCxnSpPr>
            <a:endCxn id="107" idx="1"/>
          </p:cNvCxnSpPr>
          <p:nvPr/>
        </p:nvCxnSpPr>
        <p:spPr>
          <a:xfrm flipH="1" rot="10800000">
            <a:off x="3019773" y="2622296"/>
            <a:ext cx="560700" cy="2370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112" name="Google Shape;112;p13"/>
          <p:cNvCxnSpPr/>
          <p:nvPr/>
        </p:nvCxnSpPr>
        <p:spPr>
          <a:xfrm>
            <a:off x="3019825" y="2859156"/>
            <a:ext cx="614723" cy="25217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113" name="Google Shape;113;p13"/>
          <p:cNvSpPr txBox="1"/>
          <p:nvPr/>
        </p:nvSpPr>
        <p:spPr>
          <a:xfrm>
            <a:off x="6568410" y="2591621"/>
            <a:ext cx="203132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若總次數為奇數次，</a:t>
            </a:r>
            <a:endParaRPr b="1" i="0" sz="16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則右移比後移的</a:t>
            </a:r>
            <a:endParaRPr b="1" i="0" sz="16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次數多一次</a:t>
            </a:r>
            <a:endParaRPr/>
          </a:p>
        </p:txBody>
      </p:sp>
      <p:cxnSp>
        <p:nvCxnSpPr>
          <p:cNvPr id="114" name="Google Shape;114;p13"/>
          <p:cNvCxnSpPr>
            <a:stCxn id="113" idx="1"/>
          </p:cNvCxnSpPr>
          <p:nvPr/>
        </p:nvCxnSpPr>
        <p:spPr>
          <a:xfrm rot="10800000">
            <a:off x="5878410" y="2899420"/>
            <a:ext cx="690000" cy="107700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115" name="Google Shape;115;p13"/>
          <p:cNvCxnSpPr>
            <a:stCxn id="113" idx="1"/>
          </p:cNvCxnSpPr>
          <p:nvPr/>
        </p:nvCxnSpPr>
        <p:spPr>
          <a:xfrm flipH="1">
            <a:off x="5563110" y="3007120"/>
            <a:ext cx="1005300" cy="147600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116" name="Google Shape;116;p13"/>
          <p:cNvSpPr txBox="1"/>
          <p:nvPr/>
        </p:nvSpPr>
        <p:spPr>
          <a:xfrm>
            <a:off x="5009223" y="3406293"/>
            <a:ext cx="349967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 int在算除法時會無條件捨去小數位，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例:N=5</a:t>
            </a:r>
            <a:r>
              <a:rPr b="0" i="0" lang="zh-TW" sz="1400" u="none" cap="none" strike="noStrike">
                <a:solidFill>
                  <a:srgbClr val="000000"/>
                </a:solidFill>
                <a:latin typeface="PMingLiu"/>
                <a:ea typeface="PMingLiu"/>
                <a:cs typeface="PMingLiu"/>
                <a:sym typeface="PMingLiu"/>
              </a:rPr>
              <a:t>→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右移:5/2+1=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3次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，後移:5/2=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2次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4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2" name="Google Shape;122;p14"/>
          <p:cNvSpPr txBox="1"/>
          <p:nvPr/>
        </p:nvSpPr>
        <p:spPr>
          <a:xfrm>
            <a:off x="1395075" y="678308"/>
            <a:ext cx="6227485" cy="7304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zh-TW" sz="2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2.完成陣列(右移)</a:t>
            </a:r>
            <a:endParaRPr b="1" i="0" sz="2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pic>
        <p:nvPicPr>
          <p:cNvPr id="123" name="Google Shape;12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6592" y="1569418"/>
            <a:ext cx="3525011" cy="2529008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4"/>
          <p:cNvSpPr/>
          <p:nvPr/>
        </p:nvSpPr>
        <p:spPr>
          <a:xfrm>
            <a:off x="1765618" y="1583167"/>
            <a:ext cx="2743200" cy="284309"/>
          </a:xfrm>
          <a:prstGeom prst="rect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4"/>
          <p:cNvSpPr txBox="1"/>
          <p:nvPr/>
        </p:nvSpPr>
        <p:spPr>
          <a:xfrm>
            <a:off x="5255877" y="1569418"/>
            <a:ext cx="290015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第一層for : 總共要右移的次數</a:t>
            </a:r>
            <a:endParaRPr b="1" i="0" sz="16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4"/>
          <p:cNvSpPr txBox="1"/>
          <p:nvPr/>
        </p:nvSpPr>
        <p:spPr>
          <a:xfrm>
            <a:off x="5255877" y="1982481"/>
            <a:ext cx="22846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第二層for : 遍歷每一列</a:t>
            </a:r>
            <a:endParaRPr b="1" i="0" sz="16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4"/>
          <p:cNvSpPr txBox="1"/>
          <p:nvPr/>
        </p:nvSpPr>
        <p:spPr>
          <a:xfrm>
            <a:off x="5255877" y="2734562"/>
            <a:ext cx="326243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第三層for : 從最右邊開始，</a:t>
            </a:r>
            <a:endParaRPr b="1" i="0" sz="16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每次將一個數用他左邊的數字取代</a:t>
            </a:r>
            <a:endParaRPr/>
          </a:p>
        </p:txBody>
      </p:sp>
      <p:sp>
        <p:nvSpPr>
          <p:cNvPr id="128" name="Google Shape;128;p14"/>
          <p:cNvSpPr/>
          <p:nvPr/>
        </p:nvSpPr>
        <p:spPr>
          <a:xfrm>
            <a:off x="2090057" y="2321035"/>
            <a:ext cx="92209" cy="1436457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rgbClr val="347EB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4"/>
          <p:cNvSpPr/>
          <p:nvPr/>
        </p:nvSpPr>
        <p:spPr>
          <a:xfrm>
            <a:off x="2551099" y="2925997"/>
            <a:ext cx="45719" cy="55487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14"/>
          <p:cNvPicPr preferRelativeResize="0"/>
          <p:nvPr/>
        </p:nvPicPr>
        <p:blipFill rotWithShape="1">
          <a:blip r:embed="rId4">
            <a:alphaModFix/>
          </a:blip>
          <a:srcRect b="-413" l="12970" r="6947" t="20284"/>
          <a:stretch/>
        </p:blipFill>
        <p:spPr>
          <a:xfrm>
            <a:off x="4040018" y="2035358"/>
            <a:ext cx="423125" cy="215153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4"/>
          <p:cNvSpPr/>
          <p:nvPr/>
        </p:nvSpPr>
        <p:spPr>
          <a:xfrm>
            <a:off x="1766003" y="1931024"/>
            <a:ext cx="45719" cy="2064673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14"/>
          <p:cNvPicPr preferRelativeResize="0"/>
          <p:nvPr/>
        </p:nvPicPr>
        <p:blipFill rotWithShape="1">
          <a:blip r:embed="rId4">
            <a:alphaModFix/>
          </a:blip>
          <a:srcRect b="-413" l="12970" r="6947" t="20284"/>
          <a:stretch/>
        </p:blipFill>
        <p:spPr>
          <a:xfrm>
            <a:off x="4048983" y="1629014"/>
            <a:ext cx="423125" cy="215153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4"/>
          <p:cNvSpPr/>
          <p:nvPr/>
        </p:nvSpPr>
        <p:spPr>
          <a:xfrm>
            <a:off x="2182266" y="2020901"/>
            <a:ext cx="2289842" cy="234143"/>
          </a:xfrm>
          <a:prstGeom prst="rect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p14"/>
          <p:cNvPicPr preferRelativeResize="0"/>
          <p:nvPr/>
        </p:nvPicPr>
        <p:blipFill rotWithShape="1">
          <a:blip r:embed="rId4">
            <a:alphaModFix/>
          </a:blip>
          <a:srcRect b="-413" l="27682" r="6947" t="14391"/>
          <a:stretch/>
        </p:blipFill>
        <p:spPr>
          <a:xfrm>
            <a:off x="4668629" y="2626145"/>
            <a:ext cx="333678" cy="22314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4"/>
          <p:cNvSpPr/>
          <p:nvPr/>
        </p:nvSpPr>
        <p:spPr>
          <a:xfrm>
            <a:off x="2551099" y="2627940"/>
            <a:ext cx="2451207" cy="230522"/>
          </a:xfrm>
          <a:prstGeom prst="rect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5"/>
          <p:cNvPicPr preferRelativeResize="0"/>
          <p:nvPr/>
        </p:nvPicPr>
        <p:blipFill rotWithShape="1">
          <a:blip r:embed="rId3">
            <a:alphaModFix/>
          </a:blip>
          <a:srcRect b="0" l="0" r="2115" t="0"/>
          <a:stretch/>
        </p:blipFill>
        <p:spPr>
          <a:xfrm>
            <a:off x="1813432" y="1472653"/>
            <a:ext cx="3227294" cy="24620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1" name="Google Shape;141;p15"/>
          <p:cNvGraphicFramePr/>
          <p:nvPr/>
        </p:nvGraphicFramePr>
        <p:xfrm>
          <a:off x="6865692" y="63009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{0395DD2B-D80C-4D64-9AC3-2D4A8FA3FEED}</a:tableStyleId>
              </a:tblPr>
              <a:tblGrid>
                <a:gridCol w="353175"/>
                <a:gridCol w="365300"/>
                <a:gridCol w="359225"/>
                <a:gridCol w="359225"/>
              </a:tblGrid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4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b="0" lang="zh-TW" sz="12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0" sz="1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b="0" lang="zh-TW" sz="12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0" sz="1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5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6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7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8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9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10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11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42" name="Google Shape;142;p15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43" name="Google Shape;143;p15"/>
          <p:cNvSpPr txBox="1"/>
          <p:nvPr/>
        </p:nvSpPr>
        <p:spPr>
          <a:xfrm>
            <a:off x="1498668" y="698177"/>
            <a:ext cx="3426797" cy="7548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zh-TW" sz="2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2.完成陣列(右移)</a:t>
            </a:r>
            <a:endParaRPr b="1" i="0" sz="2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44" name="Google Shape;144;p15"/>
          <p:cNvSpPr/>
          <p:nvPr/>
        </p:nvSpPr>
        <p:spPr>
          <a:xfrm>
            <a:off x="2589518" y="2303767"/>
            <a:ext cx="1982481" cy="220049"/>
          </a:xfrm>
          <a:prstGeom prst="rect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1298670" y="2059132"/>
            <a:ext cx="126188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2627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702627"/>
                </a:solidFill>
                <a:latin typeface="Arial"/>
                <a:ea typeface="Arial"/>
                <a:cs typeface="Arial"/>
                <a:sym typeface="Arial"/>
              </a:rPr>
              <a:t>先暫存</a:t>
            </a:r>
            <a:endParaRPr b="1" i="0" sz="1400" u="none" cap="none" strike="noStrike">
              <a:solidFill>
                <a:srgbClr val="7026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2627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702627"/>
                </a:solidFill>
                <a:latin typeface="Arial"/>
                <a:ea typeface="Arial"/>
                <a:cs typeface="Arial"/>
                <a:sym typeface="Arial"/>
              </a:rPr>
              <a:t>最右邊的號碼</a:t>
            </a:r>
            <a:endParaRPr b="1" i="0" sz="1400" u="none" cap="none" strike="noStrike">
              <a:solidFill>
                <a:srgbClr val="70262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2589518" y="2543416"/>
            <a:ext cx="2451207" cy="776087"/>
          </a:xfrm>
          <a:prstGeom prst="rect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7" name="Google Shape;147;p15"/>
          <p:cNvGraphicFramePr/>
          <p:nvPr/>
        </p:nvGraphicFramePr>
        <p:xfrm>
          <a:off x="5194415" y="63009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{0395DD2B-D80C-4D64-9AC3-2D4A8FA3FEED}</a:tableStyleId>
              </a:tblPr>
              <a:tblGrid>
                <a:gridCol w="353175"/>
                <a:gridCol w="365300"/>
                <a:gridCol w="359225"/>
                <a:gridCol w="359225"/>
              </a:tblGrid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2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3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4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5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6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7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8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9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10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11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48" name="Google Shape;148;p15"/>
          <p:cNvSpPr/>
          <p:nvPr/>
        </p:nvSpPr>
        <p:spPr>
          <a:xfrm>
            <a:off x="6231753" y="607041"/>
            <a:ext cx="414936" cy="306209"/>
          </a:xfrm>
          <a:prstGeom prst="ellipse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/>
          <p:nvPr/>
        </p:nvSpPr>
        <p:spPr>
          <a:xfrm>
            <a:off x="5993548" y="514204"/>
            <a:ext cx="430305" cy="177359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0070C0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0" name="Google Shape;150;p15"/>
          <p:cNvGraphicFramePr/>
          <p:nvPr/>
        </p:nvGraphicFramePr>
        <p:xfrm>
          <a:off x="5180941" y="163041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{0395DD2B-D80C-4D64-9AC3-2D4A8FA3FEED}</a:tableStyleId>
              </a:tblPr>
              <a:tblGrid>
                <a:gridCol w="353175"/>
                <a:gridCol w="365300"/>
                <a:gridCol w="359225"/>
                <a:gridCol w="359225"/>
              </a:tblGrid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2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3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zh-TW" sz="12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  <a:endParaRPr b="1" sz="12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5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6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7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8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9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10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11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51" name="Google Shape;151;p15"/>
          <p:cNvSpPr/>
          <p:nvPr/>
        </p:nvSpPr>
        <p:spPr>
          <a:xfrm>
            <a:off x="5634294" y="1514527"/>
            <a:ext cx="430305" cy="177359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0070C0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" name="Google Shape;152;p15"/>
          <p:cNvGraphicFramePr/>
          <p:nvPr/>
        </p:nvGraphicFramePr>
        <p:xfrm>
          <a:off x="5180941" y="264676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{0395DD2B-D80C-4D64-9AC3-2D4A8FA3FEED}</a:tableStyleId>
              </a:tblPr>
              <a:tblGrid>
                <a:gridCol w="353175"/>
                <a:gridCol w="365300"/>
                <a:gridCol w="359225"/>
                <a:gridCol w="359225"/>
              </a:tblGrid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2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zh-TW" sz="12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b="1" sz="12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b="0" lang="zh-TW" sz="12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0" sz="1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5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6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7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8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9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10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11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53" name="Google Shape;153;p15"/>
          <p:cNvSpPr/>
          <p:nvPr/>
        </p:nvSpPr>
        <p:spPr>
          <a:xfrm>
            <a:off x="5296198" y="2538562"/>
            <a:ext cx="430305" cy="177359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0070C0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4" name="Google Shape;154;p15"/>
          <p:cNvGraphicFramePr/>
          <p:nvPr/>
        </p:nvGraphicFramePr>
        <p:xfrm>
          <a:off x="5180941" y="36177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{0395DD2B-D80C-4D64-9AC3-2D4A8FA3FEED}</a:tableStyleId>
              </a:tblPr>
              <a:tblGrid>
                <a:gridCol w="353175"/>
                <a:gridCol w="365300"/>
                <a:gridCol w="359225"/>
                <a:gridCol w="359225"/>
              </a:tblGrid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4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zh-TW" sz="12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2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2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b="0" lang="zh-TW" sz="12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0" sz="1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5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6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7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8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9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10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11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55" name="Google Shape;155;p15"/>
          <p:cNvSpPr/>
          <p:nvPr/>
        </p:nvSpPr>
        <p:spPr>
          <a:xfrm>
            <a:off x="5150202" y="3582822"/>
            <a:ext cx="414936" cy="306209"/>
          </a:xfrm>
          <a:prstGeom prst="ellipse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7908946" y="888468"/>
            <a:ext cx="414936" cy="306209"/>
          </a:xfrm>
          <a:prstGeom prst="ellipse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/>
          <p:nvPr/>
        </p:nvSpPr>
        <p:spPr>
          <a:xfrm>
            <a:off x="7704975" y="760145"/>
            <a:ext cx="430305" cy="177359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0070C0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8" name="Google Shape;158;p15"/>
          <p:cNvGraphicFramePr/>
          <p:nvPr/>
        </p:nvGraphicFramePr>
        <p:xfrm>
          <a:off x="6865692" y="162765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{0395DD2B-D80C-4D64-9AC3-2D4A8FA3FEED}</a:tableStyleId>
              </a:tblPr>
              <a:tblGrid>
                <a:gridCol w="353175"/>
                <a:gridCol w="365300"/>
                <a:gridCol w="359225"/>
                <a:gridCol w="359225"/>
              </a:tblGrid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4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b="0" lang="zh-TW" sz="12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0" sz="1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b="0" lang="zh-TW" sz="12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0" sz="1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5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6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7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zh-TW" sz="1200" u="none" cap="none" strike="noStrike">
                          <a:solidFill>
                            <a:srgbClr val="FF0000"/>
                          </a:solidFill>
                        </a:rPr>
                        <a:t>7</a:t>
                      </a:r>
                      <a:endParaRPr b="1" sz="12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9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10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11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59" name="Google Shape;159;p15"/>
          <p:cNvSpPr/>
          <p:nvPr/>
        </p:nvSpPr>
        <p:spPr>
          <a:xfrm>
            <a:off x="7320775" y="1757711"/>
            <a:ext cx="430305" cy="177359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0070C0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7449331" y="2580671"/>
            <a:ext cx="26962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5"/>
          <p:cNvSpPr txBox="1"/>
          <p:nvPr/>
        </p:nvSpPr>
        <p:spPr>
          <a:xfrm>
            <a:off x="1151920" y="2692678"/>
            <a:ext cx="144142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將前面的數字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全部往右推一格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5"/>
          <p:cNvSpPr/>
          <p:nvPr/>
        </p:nvSpPr>
        <p:spPr>
          <a:xfrm>
            <a:off x="2589518" y="3354931"/>
            <a:ext cx="1449535" cy="233032"/>
          </a:xfrm>
          <a:prstGeom prst="rect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5"/>
          <p:cNvSpPr txBox="1"/>
          <p:nvPr/>
        </p:nvSpPr>
        <p:spPr>
          <a:xfrm>
            <a:off x="1293039" y="3279672"/>
            <a:ext cx="126188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將暫存的數字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放回最左邊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64177" y="1535846"/>
            <a:ext cx="3118250" cy="2529008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6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70" name="Google Shape;170;p16"/>
          <p:cNvSpPr txBox="1"/>
          <p:nvPr/>
        </p:nvSpPr>
        <p:spPr>
          <a:xfrm>
            <a:off x="1412283" y="704190"/>
            <a:ext cx="3426797" cy="915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zh-TW" sz="2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2.完成陣列(後移)</a:t>
            </a:r>
            <a:endParaRPr b="1" i="0" sz="2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71" name="Google Shape;171;p16"/>
          <p:cNvSpPr/>
          <p:nvPr/>
        </p:nvSpPr>
        <p:spPr>
          <a:xfrm>
            <a:off x="2589519" y="2357555"/>
            <a:ext cx="1897956" cy="199785"/>
          </a:xfrm>
          <a:prstGeom prst="rect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6"/>
          <p:cNvSpPr txBox="1"/>
          <p:nvPr/>
        </p:nvSpPr>
        <p:spPr>
          <a:xfrm>
            <a:off x="1298670" y="2197444"/>
            <a:ext cx="126188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2627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702627"/>
                </a:solidFill>
                <a:latin typeface="Arial"/>
                <a:ea typeface="Arial"/>
                <a:cs typeface="Arial"/>
                <a:sym typeface="Arial"/>
              </a:rPr>
              <a:t>先暫存</a:t>
            </a:r>
            <a:endParaRPr b="1" i="0" sz="1400" u="none" cap="none" strike="noStrike">
              <a:solidFill>
                <a:srgbClr val="7026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2627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702627"/>
                </a:solidFill>
                <a:latin typeface="Arial"/>
                <a:ea typeface="Arial"/>
                <a:cs typeface="Arial"/>
                <a:sym typeface="Arial"/>
              </a:rPr>
              <a:t>最後面的號碼</a:t>
            </a:r>
            <a:endParaRPr b="1" i="0" sz="1400" u="none" cap="none" strike="noStrike">
              <a:solidFill>
                <a:srgbClr val="70262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6"/>
          <p:cNvSpPr/>
          <p:nvPr/>
        </p:nvSpPr>
        <p:spPr>
          <a:xfrm>
            <a:off x="2589519" y="2597204"/>
            <a:ext cx="2335946" cy="776087"/>
          </a:xfrm>
          <a:prstGeom prst="rect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4" name="Google Shape;174;p16"/>
          <p:cNvGraphicFramePr/>
          <p:nvPr/>
        </p:nvGraphicFramePr>
        <p:xfrm>
          <a:off x="5194415" y="63009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{0395DD2B-D80C-4D64-9AC3-2D4A8FA3FEED}</a:tableStyleId>
              </a:tblPr>
              <a:tblGrid>
                <a:gridCol w="353175"/>
                <a:gridCol w="365300"/>
                <a:gridCol w="359225"/>
                <a:gridCol w="359225"/>
              </a:tblGrid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3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4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5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6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7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8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9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10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11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75" name="Google Shape;175;p16"/>
          <p:cNvSpPr/>
          <p:nvPr/>
        </p:nvSpPr>
        <p:spPr>
          <a:xfrm>
            <a:off x="5150202" y="1159332"/>
            <a:ext cx="414936" cy="306209"/>
          </a:xfrm>
          <a:prstGeom prst="ellipse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6"/>
          <p:cNvSpPr/>
          <p:nvPr/>
        </p:nvSpPr>
        <p:spPr>
          <a:xfrm flipH="1" rot="-5400000">
            <a:off x="5022411" y="1145983"/>
            <a:ext cx="293610" cy="119201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0070C0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6"/>
          <p:cNvSpPr txBox="1"/>
          <p:nvPr/>
        </p:nvSpPr>
        <p:spPr>
          <a:xfrm>
            <a:off x="7449331" y="2580671"/>
            <a:ext cx="26962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6"/>
          <p:cNvSpPr txBox="1"/>
          <p:nvPr/>
        </p:nvSpPr>
        <p:spPr>
          <a:xfrm>
            <a:off x="1151920" y="2746466"/>
            <a:ext cx="144142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將前面的數字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全部往後推一格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6"/>
          <p:cNvSpPr/>
          <p:nvPr/>
        </p:nvSpPr>
        <p:spPr>
          <a:xfrm>
            <a:off x="2589519" y="3411711"/>
            <a:ext cx="1390810" cy="230039"/>
          </a:xfrm>
          <a:prstGeom prst="rect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6"/>
          <p:cNvSpPr txBox="1"/>
          <p:nvPr/>
        </p:nvSpPr>
        <p:spPr>
          <a:xfrm>
            <a:off x="1293039" y="3279672"/>
            <a:ext cx="126188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將暫存的數字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放回最前面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1" name="Google Shape;181;p16"/>
          <p:cNvGraphicFramePr/>
          <p:nvPr/>
        </p:nvGraphicFramePr>
        <p:xfrm>
          <a:off x="5180941" y="16199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{0395DD2B-D80C-4D64-9AC3-2D4A8FA3FEED}</a:tableStyleId>
              </a:tblPr>
              <a:tblGrid>
                <a:gridCol w="353175"/>
                <a:gridCol w="365300"/>
                <a:gridCol w="359225"/>
                <a:gridCol w="359225"/>
              </a:tblGrid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3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4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5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6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7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8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zh-TW" sz="1200" u="none" cap="none" strike="noStrike">
                          <a:solidFill>
                            <a:srgbClr val="FF0000"/>
                          </a:solidFill>
                        </a:rPr>
                        <a:t>5</a:t>
                      </a:r>
                      <a:endParaRPr b="1" sz="12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10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11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82" name="Google Shape;182;p16"/>
          <p:cNvSpPr/>
          <p:nvPr/>
        </p:nvSpPr>
        <p:spPr>
          <a:xfrm flipH="1" rot="-5400000">
            <a:off x="5008937" y="1828519"/>
            <a:ext cx="293610" cy="119201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0070C0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3" name="Google Shape;183;p16"/>
          <p:cNvGraphicFramePr/>
          <p:nvPr/>
        </p:nvGraphicFramePr>
        <p:xfrm>
          <a:off x="5180941" y="260983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{0395DD2B-D80C-4D64-9AC3-2D4A8FA3FEED}</a:tableStyleId>
              </a:tblPr>
              <a:tblGrid>
                <a:gridCol w="353175"/>
                <a:gridCol w="365300"/>
                <a:gridCol w="359225"/>
                <a:gridCol w="359225"/>
              </a:tblGrid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3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4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zh-TW" sz="12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2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6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7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8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b="0" lang="zh-TW" sz="1200" u="none" cap="none" strike="noStrike">
                          <a:solidFill>
                            <a:schemeClr val="dk1"/>
                          </a:solidFill>
                        </a:rPr>
                        <a:t>5</a:t>
                      </a:r>
                      <a:endParaRPr b="0" sz="1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10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11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184" name="Google Shape;184;p16"/>
          <p:cNvGraphicFramePr/>
          <p:nvPr/>
        </p:nvGraphicFramePr>
        <p:xfrm>
          <a:off x="5180941" y="360737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{0395DD2B-D80C-4D64-9AC3-2D4A8FA3FEED}</a:tableStyleId>
              </a:tblPr>
              <a:tblGrid>
                <a:gridCol w="353175"/>
                <a:gridCol w="365300"/>
                <a:gridCol w="359225"/>
                <a:gridCol w="359225"/>
              </a:tblGrid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9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3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4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zh-TW" sz="12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2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6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7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8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b="0" lang="zh-TW" sz="1200" u="none" cap="none" strike="noStrike">
                          <a:solidFill>
                            <a:schemeClr val="dk1"/>
                          </a:solidFill>
                        </a:rPr>
                        <a:t>5</a:t>
                      </a:r>
                      <a:endParaRPr b="0" sz="1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10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11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85" name="Google Shape;185;p16"/>
          <p:cNvSpPr/>
          <p:nvPr/>
        </p:nvSpPr>
        <p:spPr>
          <a:xfrm>
            <a:off x="5150202" y="3575138"/>
            <a:ext cx="414936" cy="306209"/>
          </a:xfrm>
          <a:prstGeom prst="ellipse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6" name="Google Shape;186;p16"/>
          <p:cNvGraphicFramePr/>
          <p:nvPr/>
        </p:nvGraphicFramePr>
        <p:xfrm>
          <a:off x="6839411" y="64258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{0395DD2B-D80C-4D64-9AC3-2D4A8FA3FEED}</a:tableStyleId>
              </a:tblPr>
              <a:tblGrid>
                <a:gridCol w="353175"/>
                <a:gridCol w="365300"/>
                <a:gridCol w="359225"/>
                <a:gridCol w="359225"/>
              </a:tblGrid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9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2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3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4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b="0" lang="zh-TW" sz="12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0" sz="1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6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7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8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b="0" lang="zh-TW" sz="1200" u="none" cap="none" strike="noStrike">
                          <a:solidFill>
                            <a:schemeClr val="dk1"/>
                          </a:solidFill>
                        </a:rPr>
                        <a:t>5</a:t>
                      </a:r>
                      <a:endParaRPr b="0" sz="1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10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11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87" name="Google Shape;187;p16"/>
          <p:cNvSpPr/>
          <p:nvPr/>
        </p:nvSpPr>
        <p:spPr>
          <a:xfrm>
            <a:off x="7169208" y="1175713"/>
            <a:ext cx="414936" cy="306209"/>
          </a:xfrm>
          <a:prstGeom prst="ellipse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16"/>
          <p:cNvSpPr/>
          <p:nvPr/>
        </p:nvSpPr>
        <p:spPr>
          <a:xfrm flipH="1" rot="-5400000">
            <a:off x="7022403" y="1141266"/>
            <a:ext cx="293610" cy="119201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0070C0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9" name="Google Shape;189;p16"/>
          <p:cNvGraphicFramePr/>
          <p:nvPr/>
        </p:nvGraphicFramePr>
        <p:xfrm>
          <a:off x="6839411" y="162344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{0395DD2B-D80C-4D64-9AC3-2D4A8FA3FEED}</a:tableStyleId>
              </a:tblPr>
              <a:tblGrid>
                <a:gridCol w="353175"/>
                <a:gridCol w="365300"/>
                <a:gridCol w="359225"/>
                <a:gridCol w="359225"/>
              </a:tblGrid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9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2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3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4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b="0" lang="zh-TW" sz="12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0" sz="1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6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7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8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  <a:tr h="23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b="0" lang="zh-TW" sz="1200" u="none" cap="none" strike="noStrike">
                          <a:solidFill>
                            <a:schemeClr val="dk1"/>
                          </a:solidFill>
                        </a:rPr>
                        <a:t>5</a:t>
                      </a:r>
                      <a:endParaRPr b="0" sz="1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zh-TW" sz="1200" u="none" cap="none" strike="noStrike">
                          <a:solidFill>
                            <a:srgbClr val="FF0000"/>
                          </a:solidFill>
                        </a:rPr>
                        <a:t>6</a:t>
                      </a:r>
                      <a:endParaRPr b="1" sz="12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11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cap="none" strike="noStrike"/>
                        <a:t>12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90" name="Google Shape;190;p16"/>
          <p:cNvSpPr/>
          <p:nvPr/>
        </p:nvSpPr>
        <p:spPr>
          <a:xfrm flipH="1" rot="-5400000">
            <a:off x="7022403" y="1846357"/>
            <a:ext cx="293610" cy="119201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0070C0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