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Oswald"/>
      <p:regular r:id="rId17"/>
      <p:bold r:id="rId18"/>
    </p:embeddedFont>
    <p:embeddedFont>
      <p:font typeface="Tino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842A2B8-1C58-4596-A6C1-93EDF9AB8FCD}">
  <a:tblStyle styleId="{1842A2B8-1C58-4596-A6C1-93EDF9AB8FC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inos-bold.fntdata"/><Relationship Id="rId11" Type="http://schemas.openxmlformats.org/officeDocument/2006/relationships/slide" Target="slides/slide6.xml"/><Relationship Id="rId22" Type="http://schemas.openxmlformats.org/officeDocument/2006/relationships/font" Target="fonts/Tinos-boldItalic.fntdata"/><Relationship Id="rId10" Type="http://schemas.openxmlformats.org/officeDocument/2006/relationships/slide" Target="slides/slide5.xml"/><Relationship Id="rId21" Type="http://schemas.openxmlformats.org/officeDocument/2006/relationships/font" Target="fonts/Tino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Oswald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Tinos-regular.fntdata"/><Relationship Id="rId6" Type="http://schemas.openxmlformats.org/officeDocument/2006/relationships/slide" Target="slides/slide1.xml"/><Relationship Id="rId18" Type="http://schemas.openxmlformats.org/officeDocument/2006/relationships/font" Target="fonts/Oswal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" name="Google Shape;4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1556175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7" name="Google Shape;17;p3"/>
          <p:cNvSpPr txBox="1"/>
          <p:nvPr>
            <p:ph idx="2" type="body"/>
          </p:nvPr>
        </p:nvSpPr>
        <p:spPr>
          <a:xfrm>
            <a:off x="4961272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556175" y="1378821"/>
            <a:ext cx="6616800" cy="265745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93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indent="-393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indent="-393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indent="-393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indent="-393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indent="-393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indent="-393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indent="-393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i="1" sz="1600">
                <a:solidFill>
                  <a:srgbClr val="666666"/>
                </a:solidFill>
              </a:defRPr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◆"/>
              <a:defRPr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◇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⬥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646416" y="4749900"/>
            <a:ext cx="497584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b="0" lang="zh-TW"/>
              <a:t>‹#›</a:t>
            </a:fld>
            <a:endParaRPr b="0"/>
          </a:p>
        </p:txBody>
      </p:sp>
      <p:cxnSp>
        <p:nvCxnSpPr>
          <p:cNvPr id="30" name="Google Shape;30;p6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7.jp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i="0" sz="2400" u="none" cap="none" strike="noStrike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556175" y="1378821"/>
            <a:ext cx="6616800" cy="27094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Char char="◈"/>
              <a:defRPr b="0" i="0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◆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◇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⬥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ctrTitle"/>
          </p:nvPr>
        </p:nvSpPr>
        <p:spPr>
          <a:xfrm>
            <a:off x="1560382" y="160276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lang="zh-TW" sz="6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lang="zh-TW" sz="3000">
                <a:latin typeface="Microsoft JhengHei"/>
                <a:ea typeface="Microsoft JhengHei"/>
                <a:cs typeface="Microsoft JhengHei"/>
                <a:sym typeface="Microsoft JhengHei"/>
              </a:rPr>
              <a:t>解題-貨幣轉換</a:t>
            </a:r>
            <a:endParaRPr b="0" sz="3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7" name="Google Shape;37;p7"/>
          <p:cNvSpPr/>
          <p:nvPr/>
        </p:nvSpPr>
        <p:spPr>
          <a:xfrm>
            <a:off x="2923592" y="4184840"/>
            <a:ext cx="65559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[https://www.flaticon.com/authors/monkik]from </a:t>
            </a: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34292" y="1373864"/>
            <a:ext cx="2067979" cy="20679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9806" y="2774906"/>
            <a:ext cx="3453190" cy="1360963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6" name="Google Shape;126;p16"/>
          <p:cNvSpPr/>
          <p:nvPr/>
        </p:nvSpPr>
        <p:spPr>
          <a:xfrm>
            <a:off x="1731534" y="1452503"/>
            <a:ext cx="6266082" cy="662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Noto Sans Symbols"/>
              <a:buChar char="⮚"/>
            </a:pPr>
            <a:r>
              <a:rPr b="1" i="0" lang="zh-TW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計算餘額：</a:t>
            </a:r>
            <a:endParaRPr b="1" i="0" sz="16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AutoNum type="arabicParenBoth"/>
            </a:pP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消費金額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7" name="Google Shape;127;p16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</a:t>
            </a:r>
            <a:r>
              <a:rPr b="1"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2. 貨幣轉換</a:t>
            </a:r>
            <a:endParaRPr b="1" sz="2400"/>
          </a:p>
        </p:txBody>
      </p:sp>
      <p:sp>
        <p:nvSpPr>
          <p:cNvPr id="128" name="Google Shape;128;p16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9" name="Google Shape;129;p16"/>
          <p:cNvSpPr/>
          <p:nvPr/>
        </p:nvSpPr>
        <p:spPr>
          <a:xfrm>
            <a:off x="2079023" y="2004211"/>
            <a:ext cx="3081928" cy="699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大於預算 🡪 沒錢</a:t>
            </a:r>
            <a:endParaRPr b="0" i="0" sz="1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小於預算 🡪 算餘額</a:t>
            </a:r>
            <a:endParaRPr b="0" i="0" sz="1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0" name="Google Shape;130;p16"/>
          <p:cNvSpPr/>
          <p:nvPr/>
        </p:nvSpPr>
        <p:spPr>
          <a:xfrm>
            <a:off x="5770141" y="1638066"/>
            <a:ext cx="1852520" cy="9541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 臺灣(T)： 1.0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 美國(U)： 30.9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(3)  日本(J)： 0.28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(4)  歐洲(E)： 34.5</a:t>
            </a:r>
            <a:endParaRPr b="0" i="0" sz="18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1" name="Google Shape;131;p16"/>
          <p:cNvCxnSpPr/>
          <p:nvPr/>
        </p:nvCxnSpPr>
        <p:spPr>
          <a:xfrm>
            <a:off x="3716582" y="2547701"/>
            <a:ext cx="1596174" cy="1163062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2" name="Google Shape;132;p16"/>
          <p:cNvCxnSpPr>
            <a:endCxn id="133" idx="1"/>
          </p:cNvCxnSpPr>
          <p:nvPr/>
        </p:nvCxnSpPr>
        <p:spPr>
          <a:xfrm>
            <a:off x="3631811" y="2261228"/>
            <a:ext cx="1387500" cy="6723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33" name="Google Shape;133;p16"/>
          <p:cNvSpPr/>
          <p:nvPr/>
        </p:nvSpPr>
        <p:spPr>
          <a:xfrm>
            <a:off x="5019311" y="2858654"/>
            <a:ext cx="1550037" cy="149748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4" name="Google Shape;134;p16"/>
          <p:cNvGraphicFramePr/>
          <p:nvPr/>
        </p:nvGraphicFramePr>
        <p:xfrm>
          <a:off x="2079023" y="3166612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{1842A2B8-1C58-4596-A6C1-93EDF9AB8FCD}</a:tableStyleId>
              </a:tblPr>
              <a:tblGrid>
                <a:gridCol w="1351800"/>
                <a:gridCol w="1351800"/>
              </a:tblGrid>
              <a:tr h="969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輸入範例</a:t>
                      </a:r>
                      <a:br>
                        <a:rPr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50000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200 U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輸出範例</a:t>
                      </a:r>
                      <a:br>
                        <a:rPr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 1418.12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7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40" name="Google Shape;140;p17"/>
          <p:cNvSpPr txBox="1"/>
          <p:nvPr/>
        </p:nvSpPr>
        <p:spPr>
          <a:xfrm>
            <a:off x="1406460" y="598728"/>
            <a:ext cx="5019286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zh-TW" sz="2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3. 範例程式</a:t>
            </a:r>
            <a:endParaRPr b="1" i="0" sz="28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41" name="Google Shape;14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67023" y="1126163"/>
            <a:ext cx="2448687" cy="3418609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2" name="Google Shape;14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31973" y="1972742"/>
            <a:ext cx="3551274" cy="1407287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5" name="Google Shape;45;p8"/>
          <p:cNvSpPr/>
          <p:nvPr/>
        </p:nvSpPr>
        <p:spPr>
          <a:xfrm>
            <a:off x="1562984" y="968258"/>
            <a:ext cx="6581555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「讀萬卷書不如行千里路」，一位臺灣學生小品已經厭倦只能看課本了解各地特色、名勝古蹟，因此他決定要親自走訪各地去見識各地的美景。當然錢是一個重要的問題，小品的預算有限必需很仔細的規劃去每個地方的金錢使用額度，這是他想去各地方的貨幣匯率</a:t>
            </a:r>
            <a:r>
              <a:rPr b="1" i="0" lang="zh-TW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(1)臺灣(T)：1.0 (2)美國(U)：30.9 (3)日本(J)：0.28 (4) 歐洲(E)：34.5</a:t>
            </a:r>
            <a:r>
              <a:rPr b="0" i="0" lang="zh-TW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 (ex: 30.9台幣可以換1美金)。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請幫小品設計一個</a:t>
            </a:r>
            <a:r>
              <a:rPr b="1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貨幣轉換的程式</a:t>
            </a:r>
            <a:r>
              <a:rPr b="0" i="0" lang="zh-TW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，讓他更有金錢概念可以快速的轉換算成各幣值，</a:t>
            </a:r>
            <a:r>
              <a:rPr b="1" i="0" lang="zh-TW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首先先輸入原有的預算(TWD)，2. 接著輸入一筆花費的金額、幣值，3. 最後算出預算扣除此筆消費所剩下的該幣值餘額</a:t>
            </a:r>
            <a:r>
              <a:rPr b="0" i="0" lang="zh-TW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1" name="Google Shape;51;p9"/>
          <p:cNvSpPr/>
          <p:nvPr/>
        </p:nvSpPr>
        <p:spPr>
          <a:xfrm>
            <a:off x="1623314" y="743382"/>
            <a:ext cx="6642851" cy="118070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4254" l="-952" r="-379" t="-319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2" name="Google Shape;52;p9"/>
          <p:cNvSpPr/>
          <p:nvPr/>
        </p:nvSpPr>
        <p:spPr>
          <a:xfrm>
            <a:off x="1623314" y="1924090"/>
            <a:ext cx="678563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輸出「預算扣除此筆消費」所剩下的Ｓ幣值簡稱、和餘額(四捨五入至小數點後第二位)，若餘額不足則輸出No Money。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53" name="Google Shape;53;p9"/>
          <p:cNvGraphicFramePr/>
          <p:nvPr/>
        </p:nvGraphicFramePr>
        <p:xfrm>
          <a:off x="1785560" y="3091552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{1842A2B8-1C58-4596-A6C1-93EDF9AB8FCD}</a:tableStyleId>
              </a:tblPr>
              <a:tblGrid>
                <a:gridCol w="1441700"/>
                <a:gridCol w="1441700"/>
              </a:tblGrid>
              <a:tr h="910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輸入範例</a:t>
                      </a:r>
                      <a:br>
                        <a:rPr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50000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200 U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輸出範例</a:t>
                      </a:r>
                      <a:br>
                        <a:rPr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 1418.12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54" name="Google Shape;54;p9"/>
          <p:cNvGraphicFramePr/>
          <p:nvPr/>
        </p:nvGraphicFramePr>
        <p:xfrm>
          <a:off x="5258056" y="3091552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{1842A2B8-1C58-4596-A6C1-93EDF9AB8FCD}</a:tableStyleId>
              </a:tblPr>
              <a:tblGrid>
                <a:gridCol w="1441700"/>
                <a:gridCol w="1441700"/>
              </a:tblGrid>
              <a:tr h="910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輸入範例</a:t>
                      </a:r>
                      <a:br>
                        <a:rPr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15000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800 E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輸出範例</a:t>
                      </a:r>
                      <a:br>
                        <a:rPr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 Money</a:t>
                      </a:r>
                      <a:r>
                        <a:rPr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</a:pPr>
            <a:r>
              <a:rPr b="1" i="0" lang="zh-TW" sz="5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0" name="Google Shape;60;p10"/>
          <p:cNvSpPr txBox="1"/>
          <p:nvPr>
            <p:ph idx="4294967295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資料讀取</a:t>
            </a:r>
            <a:r>
              <a:rPr b="1" i="0" lang="zh-TW" sz="2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0" i="0" lang="zh-TW" sz="20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整數、字元陣列讀取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轉換貨幣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判斷各幣值所剩餘額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2" name="Google Shape;62;p10"/>
          <p:cNvSpPr/>
          <p:nvPr/>
        </p:nvSpPr>
        <p:spPr>
          <a:xfrm>
            <a:off x="1375888" y="4230894"/>
            <a:ext cx="543593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[https://www.flaticon.com/authors/smashicons] from </a:t>
            </a:r>
            <a:r>
              <a:rPr b="0" i="0" lang="zh-TW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50956" y="1414727"/>
            <a:ext cx="2314045" cy="23140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zh-TW"/>
              <a:t>‹#›</a:t>
            </a:fld>
            <a:endParaRPr b="0"/>
          </a:p>
        </p:txBody>
      </p:sp>
      <p:sp>
        <p:nvSpPr>
          <p:cNvPr id="69" name="Google Shape;69;p11"/>
          <p:cNvSpPr/>
          <p:nvPr/>
        </p:nvSpPr>
        <p:spPr>
          <a:xfrm>
            <a:off x="1658680" y="2187026"/>
            <a:ext cx="280557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zh-TW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b="1" i="0" lang="zh-TW" sz="4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資料讀取</a:t>
            </a:r>
            <a:r>
              <a:rPr b="1" i="0" lang="zh-TW" sz="4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1"/>
          <p:cNvSpPr/>
          <p:nvPr/>
        </p:nvSpPr>
        <p:spPr>
          <a:xfrm>
            <a:off x="3087220" y="4186503"/>
            <a:ext cx="54651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[https://www.flaticon.com/authors/smashicons] from </a:t>
            </a:r>
            <a:r>
              <a:rPr b="0" i="0" lang="zh-TW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1"/>
          <p:cNvSpPr/>
          <p:nvPr/>
        </p:nvSpPr>
        <p:spPr>
          <a:xfrm>
            <a:off x="2357707" y="2833224"/>
            <a:ext cx="2954655" cy="451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0" i="0" lang="zh-TW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整數、字元陣列讀取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2" name="Google Shape;7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12362" y="1060204"/>
            <a:ext cx="2500143" cy="2500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4574" y="2874233"/>
            <a:ext cx="3361647" cy="1120549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2"/>
          <p:cNvSpPr/>
          <p:nvPr/>
        </p:nvSpPr>
        <p:spPr>
          <a:xfrm>
            <a:off x="1773045" y="1407574"/>
            <a:ext cx="6266082" cy="147399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-606" r="-403" t="-170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79" name="Google Shape;79;p12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1. 資料讀取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1" name="Google Shape;81;p12"/>
          <p:cNvSpPr/>
          <p:nvPr/>
        </p:nvSpPr>
        <p:spPr>
          <a:xfrm>
            <a:off x="6948070" y="3155797"/>
            <a:ext cx="1265451" cy="307777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紀錄幣制字元</a:t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2" name="Google Shape;82;p12"/>
          <p:cNvGraphicFramePr/>
          <p:nvPr/>
        </p:nvGraphicFramePr>
        <p:xfrm>
          <a:off x="1868378" y="2874234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{1842A2B8-1C58-4596-A6C1-93EDF9AB8FCD}</a:tableStyleId>
              </a:tblPr>
              <a:tblGrid>
                <a:gridCol w="1351800"/>
                <a:gridCol w="1351800"/>
              </a:tblGrid>
              <a:tr h="1120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輸入範例</a:t>
                      </a:r>
                      <a:br>
                        <a:rPr lang="zh-TW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0" i="0" lang="zh-TW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50000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zh-TW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200 U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輸出範例</a:t>
                      </a:r>
                      <a:br>
                        <a:rPr lang="zh-TW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0" i="0" lang="zh-TW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 1418.12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zh-TW"/>
              <a:t>‹#›</a:t>
            </a:fld>
            <a:endParaRPr b="0"/>
          </a:p>
        </p:txBody>
      </p:sp>
      <p:sp>
        <p:nvSpPr>
          <p:cNvPr id="88" name="Google Shape;88;p13"/>
          <p:cNvSpPr/>
          <p:nvPr/>
        </p:nvSpPr>
        <p:spPr>
          <a:xfrm>
            <a:off x="1759756" y="2187026"/>
            <a:ext cx="307007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1" i="0" lang="zh-TW" sz="4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轉換貨幣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4419170" y="4246008"/>
            <a:ext cx="547834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[https://www.freepik.com/] from </a:t>
            </a:r>
            <a:r>
              <a:rPr b="0" i="0" lang="zh-TW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2617251" y="2798944"/>
            <a:ext cx="249299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icrosoft JhengHei"/>
              <a:buNone/>
            </a:pP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判斷各幣值所剩餘額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53050" y="1172274"/>
            <a:ext cx="2798944" cy="2798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" name="Google Shape;96;p14"/>
          <p:cNvGraphicFramePr/>
          <p:nvPr/>
        </p:nvGraphicFramePr>
        <p:xfrm>
          <a:off x="4934472" y="324177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{1842A2B8-1C58-4596-A6C1-93EDF9AB8FCD}</a:tableStyleId>
              </a:tblPr>
              <a:tblGrid>
                <a:gridCol w="1483250"/>
                <a:gridCol w="1483250"/>
              </a:tblGrid>
              <a:tr h="969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輸入範例</a:t>
                      </a:r>
                      <a:br>
                        <a:rPr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1" i="0" lang="zh-TW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50000</a:t>
                      </a:r>
                      <a:endParaRPr b="1" i="0" sz="1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zh-TW" sz="16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200</a:t>
                      </a: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1" i="0" lang="zh-TW" sz="1600" u="none" cap="none" strike="noStrik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</a:t>
                      </a:r>
                      <a:endParaRPr b="1" sz="1800" u="none" cap="none" strike="noStrike">
                        <a:solidFill>
                          <a:srgbClr val="7030A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輸出範例</a:t>
                      </a:r>
                      <a:br>
                        <a:rPr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0" i="0" lang="zh-TW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 1418.12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pSp>
        <p:nvGrpSpPr>
          <p:cNvPr id="97" name="Google Shape;97;p14"/>
          <p:cNvGrpSpPr/>
          <p:nvPr/>
        </p:nvGrpSpPr>
        <p:grpSpPr>
          <a:xfrm>
            <a:off x="4983000" y="3470555"/>
            <a:ext cx="1122534" cy="739027"/>
            <a:chOff x="2198139" y="3513774"/>
            <a:chExt cx="1122534" cy="739027"/>
          </a:xfrm>
        </p:grpSpPr>
        <p:sp>
          <p:nvSpPr>
            <p:cNvPr id="98" name="Google Shape;98;p14"/>
            <p:cNvSpPr/>
            <p:nvPr/>
          </p:nvSpPr>
          <p:spPr>
            <a:xfrm>
              <a:off x="2529201" y="3945024"/>
              <a:ext cx="5822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Pts val="1400"/>
                <a:buFont typeface="Arial"/>
                <a:buNone/>
              </a:pPr>
              <a:r>
                <a:rPr b="1" i="0" lang="zh-TW" sz="1400" u="none" cap="none" strike="noStrike">
                  <a:solidFill>
                    <a:srgbClr val="7030A0"/>
                  </a:solidFill>
                  <a:latin typeface="Arial"/>
                  <a:ea typeface="Arial"/>
                  <a:cs typeface="Arial"/>
                  <a:sym typeface="Arial"/>
                </a:rPr>
                <a:t>(cur)</a:t>
              </a:r>
              <a:endParaRPr b="1" i="0" sz="14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4"/>
            <p:cNvSpPr/>
            <p:nvPr/>
          </p:nvSpPr>
          <p:spPr>
            <a:xfrm>
              <a:off x="2198139" y="3945024"/>
              <a:ext cx="4635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400"/>
                <a:buFont typeface="Arial"/>
                <a:buNone/>
              </a:pPr>
              <a:r>
                <a:rPr b="1" i="0" lang="zh-TW" sz="1400" u="none" cap="none" strike="noStrik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(m)</a:t>
              </a:r>
              <a:endParaRPr b="1" i="0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4"/>
            <p:cNvSpPr/>
            <p:nvPr/>
          </p:nvSpPr>
          <p:spPr>
            <a:xfrm>
              <a:off x="2857085" y="3513774"/>
              <a:ext cx="4635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1400"/>
                <a:buFont typeface="Arial"/>
                <a:buNone/>
              </a:pPr>
              <a:r>
                <a:rPr b="1" i="0" lang="zh-TW" sz="1400" u="none" cap="none" strike="noStrike">
                  <a:solidFill>
                    <a:srgbClr val="00B050"/>
                  </a:solidFill>
                  <a:latin typeface="Arial"/>
                  <a:ea typeface="Arial"/>
                  <a:cs typeface="Arial"/>
                  <a:sym typeface="Arial"/>
                </a:rPr>
                <a:t>(n)</a:t>
              </a:r>
              <a:endParaRPr b="1" i="0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" name="Google Shape;101;p14"/>
          <p:cNvSpPr/>
          <p:nvPr/>
        </p:nvSpPr>
        <p:spPr>
          <a:xfrm>
            <a:off x="1731534" y="1452503"/>
            <a:ext cx="6266082" cy="622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Noto Sans Symbols"/>
              <a:buChar char="⮚"/>
            </a:pPr>
            <a:r>
              <a:rPr b="1" i="0" lang="zh-TW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計算餘額：</a:t>
            </a:r>
            <a:endParaRPr b="1" i="0" sz="16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AutoNum type="arabicParenBoth"/>
            </a:pPr>
            <a:r>
              <a:rPr b="0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把讀取的</a:t>
            </a:r>
            <a:r>
              <a:rPr b="1" i="0" lang="zh-TW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預算轉換成要求幣值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2" name="Google Shape;102;p14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</a:t>
            </a:r>
            <a:r>
              <a:rPr b="1"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2. 貨幣轉換</a:t>
            </a:r>
            <a:endParaRPr b="1" sz="2400"/>
          </a:p>
        </p:txBody>
      </p:sp>
      <p:sp>
        <p:nvSpPr>
          <p:cNvPr id="103" name="Google Shape;103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4" name="Google Shape;104;p14"/>
          <p:cNvSpPr/>
          <p:nvPr/>
        </p:nvSpPr>
        <p:spPr>
          <a:xfrm>
            <a:off x="2068389" y="1945620"/>
            <a:ext cx="3081928" cy="12772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各地貨幣匯率</a:t>
            </a:r>
            <a:r>
              <a:rPr b="0" i="0" lang="zh-TW" sz="1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b="0" i="0" sz="12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臺灣(T)：1.0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美國(U)：30.9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(3) 日本(J)：0.28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(4) 歐洲(E)：34.5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4814124" y="1767066"/>
            <a:ext cx="325441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預算：50000 台幣 = 1618.12298 美金</a:t>
            </a:r>
            <a:endParaRPr b="0" i="0" sz="1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消費：200 美金</a:t>
            </a:r>
            <a:endParaRPr b="0" i="0" sz="1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結餘：預算轉換成要求幣值 – 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</a:t>
            </a: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</a:t>
            </a:r>
            <a:r>
              <a:rPr b="1" i="0" lang="zh-TW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b="0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1618.12298 – 200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= 1418.12298 (美金)</a:t>
            </a:r>
            <a:endParaRPr b="0" i="0" sz="1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35588" y="965006"/>
            <a:ext cx="2971800" cy="3238500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1" name="Google Shape;111;p15"/>
          <p:cNvSpPr/>
          <p:nvPr/>
        </p:nvSpPr>
        <p:spPr>
          <a:xfrm>
            <a:off x="1731534" y="1452503"/>
            <a:ext cx="6266082" cy="6221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Noto Sans Symbols"/>
              <a:buChar char="⮚"/>
            </a:pPr>
            <a:r>
              <a:rPr b="1" i="0" lang="zh-TW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計算餘額：</a:t>
            </a:r>
            <a:endParaRPr b="1" i="0" sz="16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AutoNum type="arabicParenBoth"/>
            </a:pPr>
            <a:r>
              <a:rPr b="0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把讀取的</a:t>
            </a:r>
            <a:r>
              <a:rPr b="1" i="0" lang="zh-TW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預算轉換成要求幣值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2" name="Google Shape;112;p15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</a:t>
            </a:r>
            <a:r>
              <a:rPr b="1"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2. 貨幣轉換</a:t>
            </a:r>
            <a:endParaRPr b="1" sz="2400"/>
          </a:p>
        </p:txBody>
      </p:sp>
      <p:sp>
        <p:nvSpPr>
          <p:cNvPr id="113" name="Google Shape;113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4" name="Google Shape;114;p15"/>
          <p:cNvSpPr/>
          <p:nvPr/>
        </p:nvSpPr>
        <p:spPr>
          <a:xfrm>
            <a:off x="2068389" y="1945620"/>
            <a:ext cx="3081928" cy="12772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各地貨幣匯率</a:t>
            </a:r>
            <a:r>
              <a:rPr b="0" i="0" lang="zh-TW" sz="12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b="0" i="0" sz="12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臺灣(T)：1.0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(2) 美國(U)：30.9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(3) 日本(J)：0.28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(4) 歐洲(E)：34.5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5" name="Google Shape;115;p15"/>
          <p:cNvCxnSpPr/>
          <p:nvPr/>
        </p:nvCxnSpPr>
        <p:spPr>
          <a:xfrm flipH="1" rot="10800000">
            <a:off x="4497572" y="1158949"/>
            <a:ext cx="738016" cy="786672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16" name="Google Shape;116;p15"/>
          <p:cNvSpPr/>
          <p:nvPr/>
        </p:nvSpPr>
        <p:spPr>
          <a:xfrm>
            <a:off x="5234091" y="967558"/>
            <a:ext cx="2409414" cy="285585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7" name="Google Shape;117;p15"/>
          <p:cNvGraphicFramePr/>
          <p:nvPr/>
        </p:nvGraphicFramePr>
        <p:xfrm>
          <a:off x="2178160" y="3283544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{1842A2B8-1C58-4596-A6C1-93EDF9AB8FCD}</a:tableStyleId>
              </a:tblPr>
              <a:tblGrid>
                <a:gridCol w="1351800"/>
                <a:gridCol w="1351800"/>
              </a:tblGrid>
              <a:tr h="969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輸入範例</a:t>
                      </a:r>
                      <a:br>
                        <a:rPr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50000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200 U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輸出範例</a:t>
                      </a:r>
                      <a:br>
                        <a:rPr lang="zh-TW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 1418.12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18" name="Google Shape;118;p15"/>
          <p:cNvSpPr/>
          <p:nvPr/>
        </p:nvSpPr>
        <p:spPr>
          <a:xfrm>
            <a:off x="2529201" y="3945024"/>
            <a:ext cx="4635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cur</a:t>
            </a:r>
            <a:endParaRPr b="1" i="0" sz="14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5"/>
          <p:cNvSpPr/>
          <p:nvPr/>
        </p:nvSpPr>
        <p:spPr>
          <a:xfrm>
            <a:off x="2198139" y="3945024"/>
            <a:ext cx="34496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5"/>
          <p:cNvSpPr/>
          <p:nvPr/>
        </p:nvSpPr>
        <p:spPr>
          <a:xfrm>
            <a:off x="2857085" y="3513774"/>
            <a:ext cx="2288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