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Tino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9A5C9B5-1BAE-49D0-B0DA-8E5AAFA3BB71}">
  <a:tblStyle styleId="{B9A5C9B5-1BAE-49D0-B0DA-8E5AAFA3BB7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bold.fntdata"/><Relationship Id="rId14" Type="http://schemas.openxmlformats.org/officeDocument/2006/relationships/font" Target="fonts/Tinos-regular.fntdata"/><Relationship Id="rId17" Type="http://schemas.openxmlformats.org/officeDocument/2006/relationships/font" Target="fonts/Tinos-boldItalic.fntdata"/><Relationship Id="rId16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idx="4294967295" type="ctrTitle"/>
          </p:nvPr>
        </p:nvSpPr>
        <p:spPr>
          <a:xfrm>
            <a:off x="1560382" y="194915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解題-巨額獎金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" name="Google Shape;35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2767" y="1317198"/>
            <a:ext cx="2471030" cy="247103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/>
          <p:nvPr/>
        </p:nvSpPr>
        <p:spPr>
          <a:xfrm>
            <a:off x="4898454" y="4192080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>
            <a:off x="1538571" y="560838"/>
            <a:ext cx="6812723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某戀愛遊戲製作公司為了慶祝十周年，特別在網路上發布了一個遊戲，誰能通關拿到最佳結局，就能拿到新台幣一千萬的巨額獎金。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遊戲的內容如下：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一個男孩遇見了心儀的對象，參賽者要幫助這個男孩</a:t>
            </a:r>
            <a:r>
              <a:rPr b="0" i="0" lang="en-US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在每個階段進行事件選擇，選擇後會進入下一個階段，然後再進行選擇……直至結局階段。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所有的結局中，只有唯一一個路線能達成最佳結局，且每一個路線成為最佳結局的機會是均等的，即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 / 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為總路線數。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雖然是個慶祝活動，但這間公司並不想真的付出這麼多錢，所以決定對於每個報名的人進行收費。他們對收費的金額進行討論，最後討論出了一連串複雜的數學式子作為費用的計算公式。你是公司的一名員工，</a:t>
            </a:r>
            <a:r>
              <a:rPr b="1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你必須負責</a:t>
            </a:r>
            <a:r>
              <a:rPr b="1" i="0" lang="en-US" sz="1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算出路線總數</a:t>
            </a:r>
            <a:r>
              <a:rPr b="1" i="1" lang="en-US" sz="1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b="1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讓其他人可以代入公式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遊戲的設定如下：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一、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為初始階段，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－1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為結局階段。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二、對於任意Stage，玩家最多僅能經歷一次。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　　即：不會有任何事件可以讓玩家到曾經經歷過的階段（沒有環）。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三、不管中間的事件選擇是什麼，總是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開始，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－1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結束。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四、路線總數</a:t>
            </a: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始終不為0。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五、不會有重複的Event（兩個Stage至多只由一個Event進行連接）。</a:t>
            </a:r>
            <a:endParaRPr/>
          </a:p>
        </p:txBody>
      </p:sp>
      <p:sp>
        <p:nvSpPr>
          <p:cNvPr id="42" name="Google Shape;42;p7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1607289" y="639162"/>
            <a:ext cx="518024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以此圖為例，這個遊戲共有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7個不同路線</a:t>
            </a: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可以到達</a:t>
            </a:r>
            <a:r>
              <a:rPr b="1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1" baseline="-25000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－1</a:t>
            </a: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endParaRPr b="1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每個路線獲得獎金的機會均為1 / 7。</a:t>
            </a:r>
            <a:endParaRPr b="1" i="0" sz="1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1" name="Google Shape;51;p8"/>
          <p:cNvGrpSpPr/>
          <p:nvPr/>
        </p:nvGrpSpPr>
        <p:grpSpPr>
          <a:xfrm>
            <a:off x="1516958" y="1450231"/>
            <a:ext cx="4814685" cy="2937352"/>
            <a:chOff x="0" y="0"/>
            <a:chExt cx="3441509" cy="2761225"/>
          </a:xfrm>
        </p:grpSpPr>
        <p:sp>
          <p:nvSpPr>
            <p:cNvPr id="52" name="Google Shape;52;p8"/>
            <p:cNvSpPr/>
            <p:nvPr/>
          </p:nvSpPr>
          <p:spPr>
            <a:xfrm>
              <a:off x="0" y="1145150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730668" y="1720655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54" name="Google Shape;54;p8"/>
            <p:cNvSpPr/>
            <p:nvPr/>
          </p:nvSpPr>
          <p:spPr>
            <a:xfrm>
              <a:off x="727738" y="572575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55" name="Google Shape;55;p8"/>
            <p:cNvSpPr/>
            <p:nvPr/>
          </p:nvSpPr>
          <p:spPr>
            <a:xfrm>
              <a:off x="1461338" y="572575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56" name="Google Shape;56;p8"/>
            <p:cNvSpPr/>
            <p:nvPr/>
          </p:nvSpPr>
          <p:spPr>
            <a:xfrm>
              <a:off x="1461339" y="0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2972367" y="603016"/>
              <a:ext cx="469142" cy="46804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58" name="Google Shape;58;p8"/>
            <p:cNvSpPr/>
            <p:nvPr/>
          </p:nvSpPr>
          <p:spPr>
            <a:xfrm>
              <a:off x="1461338" y="1145150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59" name="Google Shape;59;p8"/>
            <p:cNvSpPr/>
            <p:nvPr/>
          </p:nvSpPr>
          <p:spPr>
            <a:xfrm>
              <a:off x="1461337" y="1720656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2192006" y="2293230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2192007" y="1720655"/>
              <a:ext cx="467995" cy="467995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b="0" i="0" sz="1200" u="none" cap="none" strike="noStrik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  <p:cxnSp>
          <p:nvCxnSpPr>
            <p:cNvPr id="62" name="Google Shape;62;p8"/>
            <p:cNvCxnSpPr>
              <a:stCxn id="52" idx="6"/>
              <a:endCxn id="54" idx="3"/>
            </p:cNvCxnSpPr>
            <p:nvPr/>
          </p:nvCxnSpPr>
          <p:spPr>
            <a:xfrm flipH="1" rot="10800000">
              <a:off x="467995" y="972048"/>
              <a:ext cx="328200" cy="407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3" name="Google Shape;63;p8"/>
            <p:cNvCxnSpPr>
              <a:stCxn id="52" idx="6"/>
              <a:endCxn id="53" idx="1"/>
            </p:cNvCxnSpPr>
            <p:nvPr/>
          </p:nvCxnSpPr>
          <p:spPr>
            <a:xfrm>
              <a:off x="467995" y="1379148"/>
              <a:ext cx="331200" cy="410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4" name="Google Shape;64;p8"/>
            <p:cNvCxnSpPr>
              <a:stCxn id="54" idx="6"/>
              <a:endCxn id="56" idx="3"/>
            </p:cNvCxnSpPr>
            <p:nvPr/>
          </p:nvCxnSpPr>
          <p:spPr>
            <a:xfrm flipH="1" rot="10800000">
              <a:off x="1195733" y="399473"/>
              <a:ext cx="334200" cy="407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5" name="Google Shape;65;p8"/>
            <p:cNvCxnSpPr>
              <a:stCxn id="54" idx="6"/>
              <a:endCxn id="58" idx="2"/>
            </p:cNvCxnSpPr>
            <p:nvPr/>
          </p:nvCxnSpPr>
          <p:spPr>
            <a:xfrm>
              <a:off x="1195733" y="806573"/>
              <a:ext cx="265800" cy="572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6" name="Google Shape;66;p8"/>
            <p:cNvCxnSpPr>
              <a:stCxn id="54" idx="6"/>
              <a:endCxn id="55" idx="2"/>
            </p:cNvCxnSpPr>
            <p:nvPr/>
          </p:nvCxnSpPr>
          <p:spPr>
            <a:xfrm>
              <a:off x="1195733" y="806573"/>
              <a:ext cx="265800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" name="Google Shape;67;p8"/>
            <p:cNvCxnSpPr>
              <a:stCxn id="53" idx="6"/>
              <a:endCxn id="59" idx="2"/>
            </p:cNvCxnSpPr>
            <p:nvPr/>
          </p:nvCxnSpPr>
          <p:spPr>
            <a:xfrm>
              <a:off x="1198663" y="1954653"/>
              <a:ext cx="262800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8" name="Google Shape;68;p8"/>
            <p:cNvCxnSpPr>
              <a:stCxn id="56" idx="6"/>
              <a:endCxn id="57" idx="2"/>
            </p:cNvCxnSpPr>
            <p:nvPr/>
          </p:nvCxnSpPr>
          <p:spPr>
            <a:xfrm>
              <a:off x="1929334" y="233998"/>
              <a:ext cx="1043100" cy="6030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9" name="Google Shape;69;p8"/>
            <p:cNvCxnSpPr>
              <a:stCxn id="59" idx="6"/>
              <a:endCxn id="61" idx="2"/>
            </p:cNvCxnSpPr>
            <p:nvPr/>
          </p:nvCxnSpPr>
          <p:spPr>
            <a:xfrm>
              <a:off x="1929332" y="1954654"/>
              <a:ext cx="262800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70" name="Google Shape;70;p8"/>
            <p:cNvCxnSpPr>
              <a:stCxn id="59" idx="6"/>
              <a:endCxn id="60" idx="1"/>
            </p:cNvCxnSpPr>
            <p:nvPr/>
          </p:nvCxnSpPr>
          <p:spPr>
            <a:xfrm>
              <a:off x="1929332" y="1954654"/>
              <a:ext cx="331200" cy="407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71" name="Google Shape;71;p8"/>
            <p:cNvCxnSpPr>
              <a:stCxn id="60" idx="6"/>
              <a:endCxn id="57" idx="2"/>
            </p:cNvCxnSpPr>
            <p:nvPr/>
          </p:nvCxnSpPr>
          <p:spPr>
            <a:xfrm flipH="1" rot="10800000">
              <a:off x="2660001" y="837028"/>
              <a:ext cx="312300" cy="16902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72" name="Google Shape;72;p8"/>
            <p:cNvCxnSpPr>
              <a:stCxn id="55" idx="6"/>
              <a:endCxn id="57" idx="2"/>
            </p:cNvCxnSpPr>
            <p:nvPr/>
          </p:nvCxnSpPr>
          <p:spPr>
            <a:xfrm>
              <a:off x="1929333" y="806573"/>
              <a:ext cx="1043100" cy="306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73" name="Google Shape;73;p8"/>
            <p:cNvCxnSpPr>
              <a:stCxn id="58" idx="6"/>
              <a:endCxn id="57" idx="2"/>
            </p:cNvCxnSpPr>
            <p:nvPr/>
          </p:nvCxnSpPr>
          <p:spPr>
            <a:xfrm flipH="1" rot="10800000">
              <a:off x="1929333" y="837048"/>
              <a:ext cx="1043100" cy="542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74" name="Google Shape;74;p8"/>
            <p:cNvCxnSpPr>
              <a:stCxn id="61" idx="6"/>
              <a:endCxn id="57" idx="2"/>
            </p:cNvCxnSpPr>
            <p:nvPr/>
          </p:nvCxnSpPr>
          <p:spPr>
            <a:xfrm flipH="1" rot="10800000">
              <a:off x="2660002" y="837153"/>
              <a:ext cx="312300" cy="11175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75" name="Google Shape;75;p8"/>
            <p:cNvCxnSpPr>
              <a:stCxn id="54" idx="6"/>
              <a:endCxn id="59" idx="2"/>
            </p:cNvCxnSpPr>
            <p:nvPr/>
          </p:nvCxnSpPr>
          <p:spPr>
            <a:xfrm>
              <a:off x="1195733" y="806573"/>
              <a:ext cx="265800" cy="1148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76" name="Google Shape;76;p8"/>
          <p:cNvSpPr txBox="1"/>
          <p:nvPr/>
        </p:nvSpPr>
        <p:spPr>
          <a:xfrm>
            <a:off x="6058162" y="2662806"/>
            <a:ext cx="2406716" cy="1815882"/>
          </a:xfrm>
          <a:prstGeom prst="rect">
            <a:avLst/>
          </a:prstGeom>
          <a:solidFill>
            <a:srgbClr val="FFFF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(1) 0 → 1 → 3 → 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(2) 0 → 1 → 4 → 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(3) 0 → 1 → 5 → 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(4) 0 → 1 → 6 → 7 → 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(5) 0 → 1 → 6 → 8 → 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(6) 0 → 2 → 6 → 7 → 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(7) 0 → 2 → 6 → 8 → 9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1623314" y="874268"/>
            <a:ext cx="3955294" cy="187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每組測資第一列有兩個正整數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及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Times New Roman"/>
              <a:buNone/>
            </a:pPr>
            <a:r>
              <a:rPr b="0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表示Stage的數量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，分別編號0至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－1，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Times New Roman"/>
              <a:buNone/>
            </a:pPr>
            <a:r>
              <a:rPr b="0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為Event的數量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（</a:t>
            </a:r>
            <a:r>
              <a:rPr b="0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－1 ≤ </a:t>
            </a:r>
            <a:r>
              <a:rPr b="0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≤ 2×S）。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接著有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列，每列有兩個正整數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、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，表示階段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存在一個事件選擇能讓玩家進入階段</a:t>
            </a:r>
            <a:r>
              <a:rPr b="0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15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" name="Google Shape;83;p9"/>
          <p:cNvSpPr/>
          <p:nvPr/>
        </p:nvSpPr>
        <p:spPr>
          <a:xfrm>
            <a:off x="1623315" y="2817639"/>
            <a:ext cx="3271414" cy="1123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每組測資輸出一個數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為路線總數，最後需有換行字元。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84" name="Google Shape;84;p9"/>
          <p:cNvGraphicFramePr/>
          <p:nvPr/>
        </p:nvGraphicFramePr>
        <p:xfrm>
          <a:off x="5711483" y="81153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{B9A5C9B5-1BAE-49D0-B0DA-8E5AAFA3BB71}</a:tableStyleId>
              </a:tblPr>
              <a:tblGrid>
                <a:gridCol w="1346125"/>
                <a:gridCol w="1346125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4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1 4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1 5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1 6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2 6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3 9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4 9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5 9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6 7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6 8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7 9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8 9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0" name="Google Shape;90;p10"/>
          <p:cNvSpPr txBox="1"/>
          <p:nvPr>
            <p:ph idx="1" type="subTitle"/>
          </p:nvPr>
        </p:nvSpPr>
        <p:spPr>
          <a:xfrm>
            <a:off x="4779000" y="2272322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遞迴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1" name="Google Shape;91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2" name="Google Shape;92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7856" y="1263650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0"/>
          <p:cNvSpPr/>
          <p:nvPr/>
        </p:nvSpPr>
        <p:spPr>
          <a:xfrm>
            <a:off x="1197110" y="4246662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</a:pPr>
            <a:r>
              <a:rPr lang="en-US"/>
              <a:t>遞迴</a:t>
            </a:r>
            <a:endParaRPr/>
          </a:p>
        </p:txBody>
      </p:sp>
      <p:sp>
        <p:nvSpPr>
          <p:cNvPr id="99" name="Google Shape;99;p1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0" name="Google Shape;100;p11"/>
          <p:cNvSpPr txBox="1"/>
          <p:nvPr>
            <p:ph idx="2" type="body"/>
          </p:nvPr>
        </p:nvSpPr>
        <p:spPr>
          <a:xfrm>
            <a:off x="4879884" y="963511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9200" lvl="0" marL="349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</a:pPr>
            <a:r>
              <a:rPr lang="en-US"/>
              <a:t>遞迴關係</a:t>
            </a:r>
            <a:endParaRPr/>
          </a:p>
        </p:txBody>
      </p:sp>
      <p:sp>
        <p:nvSpPr>
          <p:cNvPr id="101" name="Google Shape;101;p11"/>
          <p:cNvSpPr txBox="1"/>
          <p:nvPr/>
        </p:nvSpPr>
        <p:spPr>
          <a:xfrm>
            <a:off x="4879884" y="1363217"/>
            <a:ext cx="3369209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假設整個遊戲過程長這樣，則我們可以將它傳換成</a:t>
            </a:r>
            <a:r>
              <a:rPr b="1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從左下走到右上，只能往右及往上，能達到</a:t>
            </a:r>
            <a:r>
              <a:rPr b="1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r>
              <a:rPr b="1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的走法數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即：R(</a:t>
            </a:r>
            <a:r>
              <a:rPr b="1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=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[R(</a:t>
            </a:r>
            <a:r>
              <a:rPr b="1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)]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[R(</a:t>
            </a:r>
            <a:r>
              <a:rPr b="1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=……=20</a:t>
            </a:r>
            <a:endParaRPr/>
          </a:p>
        </p:txBody>
      </p:sp>
      <p:sp>
        <p:nvSpPr>
          <p:cNvPr id="102" name="Google Shape;102;p11"/>
          <p:cNvSpPr/>
          <p:nvPr/>
        </p:nvSpPr>
        <p:spPr>
          <a:xfrm flipH="1">
            <a:off x="4990036" y="3515904"/>
            <a:ext cx="3182922" cy="767707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對於每個階段，</a:t>
            </a:r>
            <a:endParaRPr b="0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到達其的方法數正好為其所有來源的方法數的總和。</a:t>
            </a:r>
            <a:endParaRPr/>
          </a:p>
        </p:txBody>
      </p:sp>
      <p:sp>
        <p:nvSpPr>
          <p:cNvPr id="103" name="Google Shape;103;p11"/>
          <p:cNvSpPr/>
          <p:nvPr/>
        </p:nvSpPr>
        <p:spPr>
          <a:xfrm>
            <a:off x="1860773" y="3544442"/>
            <a:ext cx="478817" cy="478600"/>
          </a:xfrm>
          <a:prstGeom prst="ellipse">
            <a:avLst/>
          </a:prstGeom>
          <a:solidFill>
            <a:srgbClr val="CCE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1"/>
          <p:cNvSpPr/>
          <p:nvPr/>
        </p:nvSpPr>
        <p:spPr>
          <a:xfrm>
            <a:off x="1860773" y="2839668"/>
            <a:ext cx="478817" cy="478600"/>
          </a:xfrm>
          <a:prstGeom prst="ellipse">
            <a:avLst/>
          </a:prstGeom>
          <a:solidFill>
            <a:srgbClr val="CCE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1"/>
          <p:cNvSpPr/>
          <p:nvPr/>
        </p:nvSpPr>
        <p:spPr>
          <a:xfrm>
            <a:off x="1860773" y="2134894"/>
            <a:ext cx="478817" cy="478600"/>
          </a:xfrm>
          <a:prstGeom prst="ellipse">
            <a:avLst/>
          </a:prstGeom>
          <a:solidFill>
            <a:srgbClr val="CCE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1"/>
          <p:cNvSpPr/>
          <p:nvPr/>
        </p:nvSpPr>
        <p:spPr>
          <a:xfrm>
            <a:off x="1860773" y="1430120"/>
            <a:ext cx="478817" cy="478600"/>
          </a:xfrm>
          <a:prstGeom prst="ellipse">
            <a:avLst/>
          </a:prstGeom>
          <a:solidFill>
            <a:srgbClr val="CCE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1"/>
          <p:cNvSpPr/>
          <p:nvPr/>
        </p:nvSpPr>
        <p:spPr>
          <a:xfrm>
            <a:off x="2575881" y="3544442"/>
            <a:ext cx="478817" cy="478600"/>
          </a:xfrm>
          <a:prstGeom prst="ellipse">
            <a:avLst/>
          </a:prstGeom>
          <a:solidFill>
            <a:srgbClr val="CCE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1"/>
          <p:cNvSpPr/>
          <p:nvPr/>
        </p:nvSpPr>
        <p:spPr>
          <a:xfrm>
            <a:off x="2575881" y="2839668"/>
            <a:ext cx="478817" cy="478600"/>
          </a:xfrm>
          <a:prstGeom prst="ellipse">
            <a:avLst/>
          </a:prstGeom>
          <a:solidFill>
            <a:srgbClr val="CCFFCC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1"/>
          <p:cNvSpPr/>
          <p:nvPr/>
        </p:nvSpPr>
        <p:spPr>
          <a:xfrm>
            <a:off x="2575881" y="2134894"/>
            <a:ext cx="478817" cy="478600"/>
          </a:xfrm>
          <a:prstGeom prst="ellipse">
            <a:avLst/>
          </a:prstGeom>
          <a:solidFill>
            <a:srgbClr val="CCC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1"/>
          <p:cNvSpPr/>
          <p:nvPr/>
        </p:nvSpPr>
        <p:spPr>
          <a:xfrm>
            <a:off x="2575881" y="1430120"/>
            <a:ext cx="478817" cy="478600"/>
          </a:xfrm>
          <a:prstGeom prst="ellipse">
            <a:avLst/>
          </a:prstGeom>
          <a:solidFill>
            <a:srgbClr val="FFCC99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1"/>
          <p:cNvSpPr/>
          <p:nvPr/>
        </p:nvSpPr>
        <p:spPr>
          <a:xfrm>
            <a:off x="3290989" y="3544442"/>
            <a:ext cx="478817" cy="478600"/>
          </a:xfrm>
          <a:prstGeom prst="ellipse">
            <a:avLst/>
          </a:prstGeom>
          <a:solidFill>
            <a:srgbClr val="CCE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11"/>
          <p:cNvSpPr/>
          <p:nvPr/>
        </p:nvSpPr>
        <p:spPr>
          <a:xfrm>
            <a:off x="3290989" y="2839668"/>
            <a:ext cx="478817" cy="478600"/>
          </a:xfrm>
          <a:prstGeom prst="ellipse">
            <a:avLst/>
          </a:prstGeom>
          <a:solidFill>
            <a:srgbClr val="CCC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11"/>
          <p:cNvSpPr/>
          <p:nvPr/>
        </p:nvSpPr>
        <p:spPr>
          <a:xfrm>
            <a:off x="3290989" y="2134894"/>
            <a:ext cx="478817" cy="478600"/>
          </a:xfrm>
          <a:prstGeom prst="ellipse">
            <a:avLst/>
          </a:prstGeom>
          <a:solidFill>
            <a:srgbClr val="FFFF99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1"/>
          <p:cNvSpPr/>
          <p:nvPr/>
        </p:nvSpPr>
        <p:spPr>
          <a:xfrm>
            <a:off x="3290989" y="1430120"/>
            <a:ext cx="478817" cy="478600"/>
          </a:xfrm>
          <a:prstGeom prst="ellipse">
            <a:avLst/>
          </a:prstGeom>
          <a:solidFill>
            <a:srgbClr val="FFC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11"/>
          <p:cNvSpPr/>
          <p:nvPr/>
        </p:nvSpPr>
        <p:spPr>
          <a:xfrm>
            <a:off x="4006097" y="3544442"/>
            <a:ext cx="478817" cy="478600"/>
          </a:xfrm>
          <a:prstGeom prst="ellipse">
            <a:avLst/>
          </a:prstGeom>
          <a:solidFill>
            <a:srgbClr val="CCE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11"/>
          <p:cNvSpPr/>
          <p:nvPr/>
        </p:nvSpPr>
        <p:spPr>
          <a:xfrm>
            <a:off x="4006097" y="2839668"/>
            <a:ext cx="478817" cy="478600"/>
          </a:xfrm>
          <a:prstGeom prst="ellipse">
            <a:avLst/>
          </a:prstGeom>
          <a:solidFill>
            <a:srgbClr val="FFCC99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11"/>
          <p:cNvSpPr/>
          <p:nvPr/>
        </p:nvSpPr>
        <p:spPr>
          <a:xfrm>
            <a:off x="4006097" y="2134894"/>
            <a:ext cx="478817" cy="478600"/>
          </a:xfrm>
          <a:prstGeom prst="ellipse">
            <a:avLst/>
          </a:prstGeom>
          <a:solidFill>
            <a:srgbClr val="FFCC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baseline="-2500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11"/>
          <p:cNvSpPr/>
          <p:nvPr/>
        </p:nvSpPr>
        <p:spPr>
          <a:xfrm>
            <a:off x="4006097" y="1430120"/>
            <a:ext cx="478817" cy="478600"/>
          </a:xfrm>
          <a:prstGeom prst="ellipse">
            <a:avLst/>
          </a:prstGeom>
          <a:solidFill>
            <a:srgbClr val="FFCCCC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baseline="-25000" i="1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19" name="Google Shape;119;p11"/>
          <p:cNvCxnSpPr>
            <a:stCxn id="105" idx="0"/>
            <a:endCxn id="106" idx="4"/>
          </p:cNvCxnSpPr>
          <p:nvPr/>
        </p:nvCxnSpPr>
        <p:spPr>
          <a:xfrm rot="10800000">
            <a:off x="2100182" y="1908694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0" name="Google Shape;120;p11"/>
          <p:cNvCxnSpPr>
            <a:stCxn id="104" idx="0"/>
            <a:endCxn id="105" idx="4"/>
          </p:cNvCxnSpPr>
          <p:nvPr/>
        </p:nvCxnSpPr>
        <p:spPr>
          <a:xfrm rot="10800000">
            <a:off x="2100182" y="2613468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1" name="Google Shape;121;p11"/>
          <p:cNvCxnSpPr>
            <a:stCxn id="103" idx="0"/>
            <a:endCxn id="104" idx="4"/>
          </p:cNvCxnSpPr>
          <p:nvPr/>
        </p:nvCxnSpPr>
        <p:spPr>
          <a:xfrm rot="10800000">
            <a:off x="2100182" y="3318242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2" name="Google Shape;122;p11"/>
          <p:cNvCxnSpPr>
            <a:stCxn id="103" idx="6"/>
            <a:endCxn id="107" idx="2"/>
          </p:cNvCxnSpPr>
          <p:nvPr/>
        </p:nvCxnSpPr>
        <p:spPr>
          <a:xfrm>
            <a:off x="2339590" y="3783742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3" name="Google Shape;123;p11"/>
          <p:cNvCxnSpPr>
            <a:stCxn id="107" idx="6"/>
            <a:endCxn id="111" idx="2"/>
          </p:cNvCxnSpPr>
          <p:nvPr/>
        </p:nvCxnSpPr>
        <p:spPr>
          <a:xfrm>
            <a:off x="3054698" y="3783742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4" name="Google Shape;124;p11"/>
          <p:cNvCxnSpPr>
            <a:stCxn id="111" idx="6"/>
            <a:endCxn id="115" idx="2"/>
          </p:cNvCxnSpPr>
          <p:nvPr/>
        </p:nvCxnSpPr>
        <p:spPr>
          <a:xfrm>
            <a:off x="3769806" y="3783742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5" name="Google Shape;125;p11"/>
          <p:cNvCxnSpPr>
            <a:stCxn id="104" idx="6"/>
            <a:endCxn id="108" idx="2"/>
          </p:cNvCxnSpPr>
          <p:nvPr/>
        </p:nvCxnSpPr>
        <p:spPr>
          <a:xfrm>
            <a:off x="2339590" y="3078968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6" name="Google Shape;126;p11"/>
          <p:cNvCxnSpPr>
            <a:stCxn id="108" idx="6"/>
            <a:endCxn id="112" idx="2"/>
          </p:cNvCxnSpPr>
          <p:nvPr/>
        </p:nvCxnSpPr>
        <p:spPr>
          <a:xfrm>
            <a:off x="3054698" y="3078968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7" name="Google Shape;127;p11"/>
          <p:cNvCxnSpPr>
            <a:stCxn id="112" idx="6"/>
            <a:endCxn id="116" idx="2"/>
          </p:cNvCxnSpPr>
          <p:nvPr/>
        </p:nvCxnSpPr>
        <p:spPr>
          <a:xfrm>
            <a:off x="3769806" y="3078968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8" name="Google Shape;128;p11"/>
          <p:cNvCxnSpPr>
            <a:stCxn id="105" idx="6"/>
            <a:endCxn id="109" idx="2"/>
          </p:cNvCxnSpPr>
          <p:nvPr/>
        </p:nvCxnSpPr>
        <p:spPr>
          <a:xfrm>
            <a:off x="2339590" y="2374194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9" name="Google Shape;129;p11"/>
          <p:cNvCxnSpPr>
            <a:stCxn id="109" idx="6"/>
            <a:endCxn id="113" idx="2"/>
          </p:cNvCxnSpPr>
          <p:nvPr/>
        </p:nvCxnSpPr>
        <p:spPr>
          <a:xfrm>
            <a:off x="3054698" y="2374194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0" name="Google Shape;130;p11"/>
          <p:cNvCxnSpPr>
            <a:stCxn id="113" idx="6"/>
            <a:endCxn id="117" idx="2"/>
          </p:cNvCxnSpPr>
          <p:nvPr/>
        </p:nvCxnSpPr>
        <p:spPr>
          <a:xfrm>
            <a:off x="3769806" y="2374194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1" name="Google Shape;131;p11"/>
          <p:cNvCxnSpPr>
            <a:stCxn id="106" idx="6"/>
            <a:endCxn id="110" idx="2"/>
          </p:cNvCxnSpPr>
          <p:nvPr/>
        </p:nvCxnSpPr>
        <p:spPr>
          <a:xfrm>
            <a:off x="2339590" y="1669420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2" name="Google Shape;132;p11"/>
          <p:cNvCxnSpPr>
            <a:stCxn id="110" idx="6"/>
            <a:endCxn id="114" idx="2"/>
          </p:cNvCxnSpPr>
          <p:nvPr/>
        </p:nvCxnSpPr>
        <p:spPr>
          <a:xfrm>
            <a:off x="3054698" y="1669420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3" name="Google Shape;133;p11"/>
          <p:cNvCxnSpPr>
            <a:stCxn id="114" idx="6"/>
            <a:endCxn id="118" idx="2"/>
          </p:cNvCxnSpPr>
          <p:nvPr/>
        </p:nvCxnSpPr>
        <p:spPr>
          <a:xfrm>
            <a:off x="3769806" y="1669420"/>
            <a:ext cx="23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4" name="Google Shape;134;p11"/>
          <p:cNvCxnSpPr>
            <a:stCxn id="109" idx="0"/>
            <a:endCxn id="110" idx="4"/>
          </p:cNvCxnSpPr>
          <p:nvPr/>
        </p:nvCxnSpPr>
        <p:spPr>
          <a:xfrm rot="10800000">
            <a:off x="2815290" y="1908694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5" name="Google Shape;135;p11"/>
          <p:cNvCxnSpPr>
            <a:stCxn id="113" idx="0"/>
            <a:endCxn id="114" idx="4"/>
          </p:cNvCxnSpPr>
          <p:nvPr/>
        </p:nvCxnSpPr>
        <p:spPr>
          <a:xfrm rot="10800000">
            <a:off x="3530398" y="1908694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6" name="Google Shape;136;p11"/>
          <p:cNvCxnSpPr>
            <a:stCxn id="117" idx="0"/>
            <a:endCxn id="118" idx="4"/>
          </p:cNvCxnSpPr>
          <p:nvPr/>
        </p:nvCxnSpPr>
        <p:spPr>
          <a:xfrm rot="10800000">
            <a:off x="4245505" y="1908694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7" name="Google Shape;137;p11"/>
          <p:cNvCxnSpPr>
            <a:stCxn id="108" idx="0"/>
            <a:endCxn id="109" idx="4"/>
          </p:cNvCxnSpPr>
          <p:nvPr/>
        </p:nvCxnSpPr>
        <p:spPr>
          <a:xfrm rot="10800000">
            <a:off x="2815290" y="2613468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8" name="Google Shape;138;p11"/>
          <p:cNvCxnSpPr>
            <a:stCxn id="112" idx="0"/>
            <a:endCxn id="113" idx="4"/>
          </p:cNvCxnSpPr>
          <p:nvPr/>
        </p:nvCxnSpPr>
        <p:spPr>
          <a:xfrm rot="10800000">
            <a:off x="3530398" y="2613468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9" name="Google Shape;139;p11"/>
          <p:cNvCxnSpPr>
            <a:stCxn id="116" idx="0"/>
            <a:endCxn id="117" idx="4"/>
          </p:cNvCxnSpPr>
          <p:nvPr/>
        </p:nvCxnSpPr>
        <p:spPr>
          <a:xfrm rot="10800000">
            <a:off x="4245505" y="2613468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0" name="Google Shape;140;p11"/>
          <p:cNvCxnSpPr>
            <a:stCxn id="107" idx="0"/>
            <a:endCxn id="108" idx="4"/>
          </p:cNvCxnSpPr>
          <p:nvPr/>
        </p:nvCxnSpPr>
        <p:spPr>
          <a:xfrm rot="10800000">
            <a:off x="2815290" y="3318242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1" name="Google Shape;141;p11"/>
          <p:cNvCxnSpPr>
            <a:stCxn id="111" idx="0"/>
            <a:endCxn id="112" idx="4"/>
          </p:cNvCxnSpPr>
          <p:nvPr/>
        </p:nvCxnSpPr>
        <p:spPr>
          <a:xfrm rot="10800000">
            <a:off x="3530398" y="3318242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2" name="Google Shape;142;p11"/>
          <p:cNvCxnSpPr>
            <a:stCxn id="115" idx="0"/>
            <a:endCxn id="116" idx="4"/>
          </p:cNvCxnSpPr>
          <p:nvPr/>
        </p:nvCxnSpPr>
        <p:spPr>
          <a:xfrm rot="10800000">
            <a:off x="4245505" y="3318242"/>
            <a:ext cx="0" cy="226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3" name="Google Shape;143;p11"/>
          <p:cNvSpPr txBox="1"/>
          <p:nvPr/>
        </p:nvSpPr>
        <p:spPr>
          <a:xfrm>
            <a:off x="2054270" y="3544442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p11"/>
          <p:cNvSpPr txBox="1"/>
          <p:nvPr/>
        </p:nvSpPr>
        <p:spPr>
          <a:xfrm>
            <a:off x="2049883" y="2833062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p11"/>
          <p:cNvSpPr txBox="1"/>
          <p:nvPr/>
        </p:nvSpPr>
        <p:spPr>
          <a:xfrm>
            <a:off x="2804273" y="3557996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11"/>
          <p:cNvSpPr txBox="1"/>
          <p:nvPr/>
        </p:nvSpPr>
        <p:spPr>
          <a:xfrm>
            <a:off x="3495537" y="3562347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11"/>
          <p:cNvSpPr txBox="1"/>
          <p:nvPr/>
        </p:nvSpPr>
        <p:spPr>
          <a:xfrm>
            <a:off x="4210644" y="3537323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11"/>
          <p:cNvSpPr txBox="1"/>
          <p:nvPr/>
        </p:nvSpPr>
        <p:spPr>
          <a:xfrm>
            <a:off x="2031412" y="2117270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11"/>
          <p:cNvSpPr txBox="1"/>
          <p:nvPr/>
        </p:nvSpPr>
        <p:spPr>
          <a:xfrm>
            <a:off x="2030500" y="1396324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11"/>
          <p:cNvSpPr txBox="1"/>
          <p:nvPr/>
        </p:nvSpPr>
        <p:spPr>
          <a:xfrm>
            <a:off x="2772494" y="2853222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11"/>
          <p:cNvSpPr txBox="1"/>
          <p:nvPr/>
        </p:nvSpPr>
        <p:spPr>
          <a:xfrm>
            <a:off x="3508935" y="2839667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4201840" y="2825001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11"/>
          <p:cNvSpPr txBox="1"/>
          <p:nvPr/>
        </p:nvSpPr>
        <p:spPr>
          <a:xfrm>
            <a:off x="2746520" y="2149401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11"/>
          <p:cNvSpPr txBox="1"/>
          <p:nvPr/>
        </p:nvSpPr>
        <p:spPr>
          <a:xfrm>
            <a:off x="2756688" y="1443674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p11"/>
          <p:cNvSpPr txBox="1"/>
          <p:nvPr/>
        </p:nvSpPr>
        <p:spPr>
          <a:xfrm>
            <a:off x="3486476" y="2117270"/>
            <a:ext cx="2616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6" name="Google Shape;156;p11"/>
          <p:cNvSpPr txBox="1"/>
          <p:nvPr/>
        </p:nvSpPr>
        <p:spPr>
          <a:xfrm>
            <a:off x="3486476" y="1443589"/>
            <a:ext cx="33855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11"/>
          <p:cNvSpPr txBox="1"/>
          <p:nvPr/>
        </p:nvSpPr>
        <p:spPr>
          <a:xfrm>
            <a:off x="4210644" y="2128203"/>
            <a:ext cx="33855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8" name="Google Shape;158;p11"/>
          <p:cNvSpPr txBox="1"/>
          <p:nvPr/>
        </p:nvSpPr>
        <p:spPr>
          <a:xfrm>
            <a:off x="4217349" y="1421607"/>
            <a:ext cx="33855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Times New Roman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r>
            <a:endParaRPr b="1" i="0" sz="12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2064176" y="4119309"/>
            <a:ext cx="2145324" cy="18441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1"/>
          <p:cNvSpPr/>
          <p:nvPr/>
        </p:nvSpPr>
        <p:spPr>
          <a:xfrm flipH="1" rot="10800000">
            <a:off x="1533992" y="1698606"/>
            <a:ext cx="178569" cy="22162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</a:pPr>
            <a:r>
              <a:rPr lang="en-US"/>
              <a:t>遞迴</a:t>
            </a:r>
            <a:endParaRPr/>
          </a:p>
        </p:txBody>
      </p:sp>
      <p:sp>
        <p:nvSpPr>
          <p:cNvPr id="166" name="Google Shape;166;p12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67" name="Google Shape;167;p12"/>
          <p:cNvSpPr txBox="1"/>
          <p:nvPr>
            <p:ph idx="2" type="body"/>
          </p:nvPr>
        </p:nvSpPr>
        <p:spPr>
          <a:xfrm>
            <a:off x="4964322" y="901291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9200" lvl="0" marL="349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</a:pPr>
            <a:r>
              <a:rPr lang="en-US"/>
              <a:t>遞迴關係</a:t>
            </a:r>
            <a:endParaRPr/>
          </a:p>
        </p:txBody>
      </p:sp>
      <p:sp>
        <p:nvSpPr>
          <p:cNvPr id="168" name="Google Shape;168;p12"/>
          <p:cNvSpPr txBox="1"/>
          <p:nvPr/>
        </p:nvSpPr>
        <p:spPr>
          <a:xfrm>
            <a:off x="4901375" y="1292195"/>
            <a:ext cx="3464986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因此若將舉例的圖片換個形式畫，也能畫出類似的形式。也能用相同的概念進行運算。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即：R(</a:t>
            </a:r>
            <a:r>
              <a:rPr b="1" i="1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=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=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)+R(</a:t>
            </a:r>
            <a:r>
              <a:rPr b="1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1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)+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　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R(</a:t>
            </a:r>
            <a:r>
              <a:rPr b="1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b="0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…… = 7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12"/>
          <p:cNvSpPr/>
          <p:nvPr/>
        </p:nvSpPr>
        <p:spPr>
          <a:xfrm flipH="1">
            <a:off x="4990036" y="3515904"/>
            <a:ext cx="3182922" cy="767707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對於每個階段，</a:t>
            </a:r>
            <a:endParaRPr b="0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到達其的方法數正好為其所有來源的方法數的總和。</a:t>
            </a:r>
            <a:endParaRPr/>
          </a:p>
        </p:txBody>
      </p:sp>
      <p:grpSp>
        <p:nvGrpSpPr>
          <p:cNvPr id="170" name="Google Shape;170;p12"/>
          <p:cNvGrpSpPr/>
          <p:nvPr/>
        </p:nvGrpSpPr>
        <p:grpSpPr>
          <a:xfrm>
            <a:off x="1637377" y="1608428"/>
            <a:ext cx="3061084" cy="2321727"/>
            <a:chOff x="1744953" y="1608428"/>
            <a:chExt cx="3061084" cy="2321727"/>
          </a:xfrm>
        </p:grpSpPr>
        <p:sp>
          <p:nvSpPr>
            <p:cNvPr id="171" name="Google Shape;171;p12"/>
            <p:cNvSpPr/>
            <p:nvPr/>
          </p:nvSpPr>
          <p:spPr>
            <a:xfrm>
              <a:off x="1744953" y="3493563"/>
              <a:ext cx="442407" cy="436592"/>
            </a:xfrm>
            <a:prstGeom prst="ellipse">
              <a:avLst/>
            </a:prstGeom>
            <a:solidFill>
              <a:srgbClr val="CCECFF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0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2" name="Google Shape;172;p12"/>
            <p:cNvSpPr/>
            <p:nvPr/>
          </p:nvSpPr>
          <p:spPr>
            <a:xfrm>
              <a:off x="3642005" y="3491225"/>
              <a:ext cx="442407" cy="436592"/>
            </a:xfrm>
            <a:prstGeom prst="ellipse">
              <a:avLst/>
            </a:prstGeom>
            <a:solidFill>
              <a:srgbClr val="CCECFF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3" name="Google Shape;173;p12"/>
            <p:cNvSpPr/>
            <p:nvPr/>
          </p:nvSpPr>
          <p:spPr>
            <a:xfrm>
              <a:off x="1744953" y="2873707"/>
              <a:ext cx="442407" cy="436592"/>
            </a:xfrm>
            <a:prstGeom prst="ellipse">
              <a:avLst/>
            </a:prstGeom>
            <a:solidFill>
              <a:srgbClr val="CCECFF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4" name="Google Shape;174;p12"/>
            <p:cNvSpPr/>
            <p:nvPr/>
          </p:nvSpPr>
          <p:spPr>
            <a:xfrm>
              <a:off x="3042592" y="2258188"/>
              <a:ext cx="442407" cy="436592"/>
            </a:xfrm>
            <a:prstGeom prst="ellipse">
              <a:avLst/>
            </a:prstGeom>
            <a:solidFill>
              <a:srgbClr val="CCECFF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5" name="Google Shape;175;p12"/>
            <p:cNvSpPr/>
            <p:nvPr/>
          </p:nvSpPr>
          <p:spPr>
            <a:xfrm>
              <a:off x="1748490" y="2268145"/>
              <a:ext cx="442407" cy="422299"/>
            </a:xfrm>
            <a:prstGeom prst="ellipse">
              <a:avLst/>
            </a:prstGeom>
            <a:solidFill>
              <a:srgbClr val="CCECFF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6" name="Google Shape;176;p12"/>
            <p:cNvSpPr/>
            <p:nvPr/>
          </p:nvSpPr>
          <p:spPr>
            <a:xfrm>
              <a:off x="4287981" y="1626480"/>
              <a:ext cx="443490" cy="436636"/>
            </a:xfrm>
            <a:prstGeom prst="ellipse">
              <a:avLst/>
            </a:prstGeom>
            <a:solidFill>
              <a:srgbClr val="FFCCCC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9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7" name="Google Shape;177;p12"/>
            <p:cNvSpPr/>
            <p:nvPr/>
          </p:nvSpPr>
          <p:spPr>
            <a:xfrm>
              <a:off x="2379523" y="2250281"/>
              <a:ext cx="442407" cy="436592"/>
            </a:xfrm>
            <a:prstGeom prst="ellipse">
              <a:avLst/>
            </a:prstGeom>
            <a:solidFill>
              <a:srgbClr val="CCECFF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8" name="Google Shape;178;p12"/>
            <p:cNvSpPr/>
            <p:nvPr/>
          </p:nvSpPr>
          <p:spPr>
            <a:xfrm>
              <a:off x="3642683" y="2871368"/>
              <a:ext cx="442407" cy="436592"/>
            </a:xfrm>
            <a:prstGeom prst="ellipse">
              <a:avLst/>
            </a:prstGeom>
            <a:solidFill>
              <a:srgbClr val="CCFFCC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9" name="Google Shape;179;p12"/>
            <p:cNvSpPr/>
            <p:nvPr/>
          </p:nvSpPr>
          <p:spPr>
            <a:xfrm>
              <a:off x="4304937" y="2861650"/>
              <a:ext cx="442407" cy="436592"/>
            </a:xfrm>
            <a:prstGeom prst="ellipse">
              <a:avLst/>
            </a:prstGeom>
            <a:solidFill>
              <a:srgbClr val="CCFFCC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0" name="Google Shape;180;p12"/>
            <p:cNvSpPr/>
            <p:nvPr/>
          </p:nvSpPr>
          <p:spPr>
            <a:xfrm>
              <a:off x="3642005" y="2268145"/>
              <a:ext cx="442407" cy="436592"/>
            </a:xfrm>
            <a:prstGeom prst="ellipse">
              <a:avLst/>
            </a:prstGeom>
            <a:solidFill>
              <a:srgbClr val="CCFFCC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 New Roman"/>
                <a:buNone/>
              </a:pPr>
              <a:r>
                <a:rPr b="0" i="1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baseline="-25000" i="0" lang="en-US" sz="1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</a:t>
              </a:r>
              <a:endPara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81" name="Google Shape;181;p12"/>
            <p:cNvCxnSpPr>
              <a:stCxn id="171" idx="0"/>
              <a:endCxn id="173" idx="4"/>
            </p:cNvCxnSpPr>
            <p:nvPr/>
          </p:nvCxnSpPr>
          <p:spPr>
            <a:xfrm rot="10800000">
              <a:off x="1966156" y="3310263"/>
              <a:ext cx="0" cy="1833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2" name="Google Shape;182;p12"/>
            <p:cNvCxnSpPr>
              <a:stCxn id="171" idx="6"/>
              <a:endCxn id="172" idx="2"/>
            </p:cNvCxnSpPr>
            <p:nvPr/>
          </p:nvCxnSpPr>
          <p:spPr>
            <a:xfrm flipH="1" rot="10800000">
              <a:off x="2187360" y="3709459"/>
              <a:ext cx="1454700" cy="2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3" name="Google Shape;183;p12"/>
            <p:cNvCxnSpPr>
              <a:stCxn id="173" idx="0"/>
              <a:endCxn id="175" idx="4"/>
            </p:cNvCxnSpPr>
            <p:nvPr/>
          </p:nvCxnSpPr>
          <p:spPr>
            <a:xfrm flipH="1" rot="10800000">
              <a:off x="1966156" y="2690407"/>
              <a:ext cx="3600" cy="1833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4" name="Google Shape;184;p12"/>
            <p:cNvCxnSpPr>
              <a:stCxn id="173" idx="7"/>
              <a:endCxn id="177" idx="4"/>
            </p:cNvCxnSpPr>
            <p:nvPr/>
          </p:nvCxnSpPr>
          <p:spPr>
            <a:xfrm flipH="1" rot="10800000">
              <a:off x="2122571" y="2686844"/>
              <a:ext cx="478200" cy="2508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5" name="Google Shape;185;p12"/>
            <p:cNvCxnSpPr>
              <a:stCxn id="186" idx="3"/>
              <a:endCxn id="174" idx="4"/>
            </p:cNvCxnSpPr>
            <p:nvPr/>
          </p:nvCxnSpPr>
          <p:spPr>
            <a:xfrm flipH="1" rot="10800000">
              <a:off x="2176937" y="2694791"/>
              <a:ext cx="1086900" cy="3270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7" name="Google Shape;187;p12"/>
            <p:cNvCxnSpPr>
              <a:stCxn id="172" idx="0"/>
              <a:endCxn id="178" idx="4"/>
            </p:cNvCxnSpPr>
            <p:nvPr/>
          </p:nvCxnSpPr>
          <p:spPr>
            <a:xfrm flipH="1" rot="10800000">
              <a:off x="3863209" y="3307925"/>
              <a:ext cx="600" cy="1833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8" name="Google Shape;188;p12"/>
            <p:cNvCxnSpPr>
              <a:stCxn id="175" idx="0"/>
              <a:endCxn id="176" idx="2"/>
            </p:cNvCxnSpPr>
            <p:nvPr/>
          </p:nvCxnSpPr>
          <p:spPr>
            <a:xfrm flipH="1" rot="10800000">
              <a:off x="1969694" y="1844845"/>
              <a:ext cx="2318400" cy="4233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9" name="Google Shape;189;p12"/>
            <p:cNvCxnSpPr>
              <a:stCxn id="178" idx="0"/>
              <a:endCxn id="180" idx="4"/>
            </p:cNvCxnSpPr>
            <p:nvPr/>
          </p:nvCxnSpPr>
          <p:spPr>
            <a:xfrm rot="10800000">
              <a:off x="3863286" y="2704868"/>
              <a:ext cx="600" cy="1665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90" name="Google Shape;190;p12"/>
            <p:cNvCxnSpPr>
              <a:stCxn id="178" idx="6"/>
              <a:endCxn id="179" idx="2"/>
            </p:cNvCxnSpPr>
            <p:nvPr/>
          </p:nvCxnSpPr>
          <p:spPr>
            <a:xfrm flipH="1" rot="10800000">
              <a:off x="4085090" y="3080064"/>
              <a:ext cx="219900" cy="96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91" name="Google Shape;191;p12"/>
            <p:cNvCxnSpPr>
              <a:stCxn id="179" idx="0"/>
            </p:cNvCxnSpPr>
            <p:nvPr/>
          </p:nvCxnSpPr>
          <p:spPr>
            <a:xfrm rot="10800000">
              <a:off x="4525541" y="2068150"/>
              <a:ext cx="600" cy="7935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92" name="Google Shape;192;p12"/>
            <p:cNvCxnSpPr>
              <a:stCxn id="174" idx="0"/>
              <a:endCxn id="176" idx="2"/>
            </p:cNvCxnSpPr>
            <p:nvPr/>
          </p:nvCxnSpPr>
          <p:spPr>
            <a:xfrm flipH="1" rot="10800000">
              <a:off x="3263795" y="1844788"/>
              <a:ext cx="1024200" cy="413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93" name="Google Shape;193;p12"/>
            <p:cNvCxnSpPr>
              <a:stCxn id="177" idx="0"/>
              <a:endCxn id="176" idx="2"/>
            </p:cNvCxnSpPr>
            <p:nvPr/>
          </p:nvCxnSpPr>
          <p:spPr>
            <a:xfrm flipH="1" rot="10800000">
              <a:off x="2600727" y="1844681"/>
              <a:ext cx="1687200" cy="4056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94" name="Google Shape;194;p12"/>
            <p:cNvCxnSpPr>
              <a:stCxn id="180" idx="0"/>
              <a:endCxn id="176" idx="2"/>
            </p:cNvCxnSpPr>
            <p:nvPr/>
          </p:nvCxnSpPr>
          <p:spPr>
            <a:xfrm flipH="1" rot="10800000">
              <a:off x="3863209" y="1844845"/>
              <a:ext cx="424800" cy="4233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95" name="Google Shape;195;p12"/>
            <p:cNvCxnSpPr>
              <a:stCxn id="173" idx="6"/>
              <a:endCxn id="178" idx="2"/>
            </p:cNvCxnSpPr>
            <p:nvPr/>
          </p:nvCxnSpPr>
          <p:spPr>
            <a:xfrm flipH="1" rot="10800000">
              <a:off x="2187360" y="3089603"/>
              <a:ext cx="1455300" cy="2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96" name="Google Shape;196;p12"/>
            <p:cNvSpPr txBox="1"/>
            <p:nvPr/>
          </p:nvSpPr>
          <p:spPr>
            <a:xfrm>
              <a:off x="1940233" y="3468877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6" name="Google Shape;186;p12"/>
            <p:cNvSpPr txBox="1"/>
            <p:nvPr/>
          </p:nvSpPr>
          <p:spPr>
            <a:xfrm>
              <a:off x="1915327" y="2883292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7" name="Google Shape;197;p12"/>
            <p:cNvSpPr txBox="1"/>
            <p:nvPr/>
          </p:nvSpPr>
          <p:spPr>
            <a:xfrm>
              <a:off x="3828893" y="3492198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8" name="Google Shape;198;p12"/>
            <p:cNvSpPr txBox="1"/>
            <p:nvPr/>
          </p:nvSpPr>
          <p:spPr>
            <a:xfrm>
              <a:off x="1900037" y="2245807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9" name="Google Shape;199;p12"/>
            <p:cNvSpPr txBox="1"/>
            <p:nvPr/>
          </p:nvSpPr>
          <p:spPr>
            <a:xfrm>
              <a:off x="2536915" y="2257855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0" name="Google Shape;200;p12"/>
            <p:cNvSpPr txBox="1"/>
            <p:nvPr/>
          </p:nvSpPr>
          <p:spPr>
            <a:xfrm>
              <a:off x="3237605" y="2237625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1" name="Google Shape;201;p12"/>
            <p:cNvSpPr txBox="1"/>
            <p:nvPr/>
          </p:nvSpPr>
          <p:spPr>
            <a:xfrm>
              <a:off x="3813985" y="2874902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2" name="Google Shape;202;p12"/>
            <p:cNvSpPr txBox="1"/>
            <p:nvPr/>
          </p:nvSpPr>
          <p:spPr>
            <a:xfrm>
              <a:off x="4544427" y="2858638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3" name="Google Shape;203;p12"/>
            <p:cNvSpPr txBox="1"/>
            <p:nvPr/>
          </p:nvSpPr>
          <p:spPr>
            <a:xfrm>
              <a:off x="3827375" y="2257854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4" name="Google Shape;204;p12"/>
            <p:cNvSpPr txBox="1"/>
            <p:nvPr/>
          </p:nvSpPr>
          <p:spPr>
            <a:xfrm>
              <a:off x="4470893" y="1608428"/>
              <a:ext cx="2616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</a:t>
              </a:r>
              <a:endParaRPr b="1" i="0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</a:pPr>
            <a:r>
              <a:rPr lang="en-US"/>
              <a:t>參考解答</a:t>
            </a:r>
            <a:endParaRPr/>
          </a:p>
        </p:txBody>
      </p:sp>
      <p:sp>
        <p:nvSpPr>
          <p:cNvPr id="210" name="Google Shape;210;p13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pic>
        <p:nvPicPr>
          <p:cNvPr id="211" name="Google Shape;211;p13"/>
          <p:cNvPicPr preferRelativeResize="0"/>
          <p:nvPr/>
        </p:nvPicPr>
        <p:blipFill rotWithShape="1">
          <a:blip r:embed="rId3">
            <a:alphaModFix/>
          </a:blip>
          <a:srcRect b="0" l="657" r="0" t="0"/>
          <a:stretch/>
        </p:blipFill>
        <p:spPr>
          <a:xfrm>
            <a:off x="1442441" y="1587440"/>
            <a:ext cx="3311280" cy="261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3"/>
          <p:cNvPicPr preferRelativeResize="0"/>
          <p:nvPr/>
        </p:nvPicPr>
        <p:blipFill rotWithShape="1">
          <a:blip r:embed="rId4">
            <a:alphaModFix/>
          </a:blip>
          <a:srcRect b="1570" l="988" r="3135" t="0"/>
          <a:stretch/>
        </p:blipFill>
        <p:spPr>
          <a:xfrm>
            <a:off x="4979306" y="1587441"/>
            <a:ext cx="3307207" cy="26123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3" name="Google Shape;213;p13"/>
          <p:cNvCxnSpPr/>
          <p:nvPr/>
        </p:nvCxnSpPr>
        <p:spPr>
          <a:xfrm flipH="1" rot="10800000">
            <a:off x="3819378" y="1480305"/>
            <a:ext cx="491365" cy="551959"/>
          </a:xfrm>
          <a:prstGeom prst="straightConnector1">
            <a:avLst/>
          </a:prstGeom>
          <a:noFill/>
          <a:ln cap="flat" cmpd="sng" w="76200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4" name="Google Shape;214;p13"/>
          <p:cNvSpPr txBox="1"/>
          <p:nvPr/>
        </p:nvSpPr>
        <p:spPr>
          <a:xfrm>
            <a:off x="4149732" y="1141751"/>
            <a:ext cx="233910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Times New Roman"/>
              <a:buNone/>
            </a:pPr>
            <a:r>
              <a:rPr b="1" i="0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起始點要記得初始化為1</a:t>
            </a:r>
            <a:endParaRPr b="1" i="0" sz="1600" u="none" cap="none" strike="noStrik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